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6" r:id="rId9"/>
    <p:sldId id="297" r:id="rId10"/>
    <p:sldId id="263" r:id="rId11"/>
    <p:sldId id="299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8288000" cy="10287000"/>
  <p:notesSz cx="6858000" cy="9144000"/>
  <p:embeddedFontLst>
    <p:embeddedFont>
      <p:font typeface="Josefin Sans" pitchFamily="2" charset="0"/>
      <p:regular r:id="rId46"/>
      <p:bold r:id="rId47"/>
    </p:embeddedFont>
    <p:embeddedFont>
      <p:font typeface="Josefin Sans Bold" pitchFamily="2" charset="0"/>
      <p:regular r:id="rId48"/>
      <p:boldItalic r:id="rId49"/>
    </p:embeddedFont>
    <p:embeddedFont>
      <p:font typeface="Josefin Sans Italics" panose="020B0604020202020204" charset="0"/>
      <p:regular r:id="rId50"/>
    </p:embeddedFont>
    <p:embeddedFont>
      <p:font typeface="Josefin Sans Semi-Bold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101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09694-DD5B-4D4A-A416-0CDEC598254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C97CF-7F66-4748-A968-46C86DDB7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47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searchgate.net/publication/381311546_A_Bibliometric_Analysis_of_Scientific_Research_in_Turkey_on_National_Parks_Between_2002_and_2021?_tp=eyJjb250ZXh0Ijp7ImZpcnN0UGFnZSI6Il9kaXJlY3QiLCJwYWdlIjoicHVibGljYXRpb24ifX0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cholar.google.com/citations?view_op=view_citation&amp;hl=en&amp;user=b29zSgEAAAAJ&amp;citation_for_view=b29zSgEAAAAJ:roLk4NBRz8UC" TargetMode="Externa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cholar.google.com/citations?view_op=view_citation&amp;hl=en&amp;user=b29zSgEAAAAJ&amp;citation_for_view=b29zSgEAAAAJ:roLk4NBRz8UC" TargetMode="Externa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cholar.google.com/citations?view_op=view_citation&amp;hl=en&amp;user=b29zSgEAAAAJ&amp;citation_for_view=b29zSgEAAAAJ:roLk4NBRz8UC" TargetMode="Externa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cholar.google.com/citations?view_op=view_citation&amp;hl=en&amp;user=b29zSgEAAAAJ&amp;citation_for_view=b29zSgEAAAAJ:M3NEmzRMIkIC" TargetMode="Externa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cholar.google.com/citations?view_op=view_citation&amp;hl=en&amp;user=b29zSgEAAAAJ&amp;citation_for_view=b29zSgEAAAAJ:roLk4NBRz8UC" TargetMode="Externa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hyperlink" Target="https://scholar.google.com/citations?view_op=view_citation&amp;hl=en&amp;user=b29zSgEAAAAJ&amp;citation_for_view=b29zSgEAAAAJ:M3NEmzRMIkIC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cholar.google.com/citations?view_op=view_citation&amp;hl=en&amp;user=b29zSgEAAAAJ&amp;citation_for_view=b29zSgEAAAAJ:M3NEmzRMIkIC" TargetMode="Externa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hyperlink" Target="https://scholar.google.com/citations?view_op=view_citation&amp;hl=en&amp;user=b29zSgEAAAAJ&amp;citation_for_view=b29zSgEAAAAJ:M3NEmzRMIkIC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cholar.google.com/citations?view_op=view_citation&amp;hl=en&amp;user=b29zSgEAAAAJ&amp;citation_for_view=b29zSgEAAAAJ:M3NEmzRMIkIC" TargetMode="Externa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61929">
            <a:off x="9529097" y="-3897920"/>
            <a:ext cx="12406564" cy="12856543"/>
          </a:xfrm>
          <a:custGeom>
            <a:avLst/>
            <a:gdLst/>
            <a:ahLst/>
            <a:cxnLst/>
            <a:rect l="l" t="t" r="r" b="b"/>
            <a:pathLst>
              <a:path w="12406564" h="12856543">
                <a:moveTo>
                  <a:pt x="0" y="0"/>
                </a:moveTo>
                <a:lnTo>
                  <a:pt x="12406564" y="0"/>
                </a:lnTo>
                <a:lnTo>
                  <a:pt x="12406564" y="12856543"/>
                </a:lnTo>
                <a:lnTo>
                  <a:pt x="0" y="128565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503445">
            <a:off x="16271422" y="-688600"/>
            <a:ext cx="2293248" cy="2376423"/>
          </a:xfrm>
          <a:custGeom>
            <a:avLst/>
            <a:gdLst/>
            <a:ahLst/>
            <a:cxnLst/>
            <a:rect l="l" t="t" r="r" b="b"/>
            <a:pathLst>
              <a:path w="2293248" h="2376423">
                <a:moveTo>
                  <a:pt x="0" y="0"/>
                </a:moveTo>
                <a:lnTo>
                  <a:pt x="2293248" y="0"/>
                </a:lnTo>
                <a:lnTo>
                  <a:pt x="2293248" y="2376423"/>
                </a:lnTo>
                <a:lnTo>
                  <a:pt x="0" y="2376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8907459">
            <a:off x="-469322" y="7673063"/>
            <a:ext cx="2393626" cy="2480441"/>
          </a:xfrm>
          <a:custGeom>
            <a:avLst/>
            <a:gdLst/>
            <a:ahLst/>
            <a:cxnLst/>
            <a:rect l="l" t="t" r="r" b="b"/>
            <a:pathLst>
              <a:path w="2393626" h="2480441">
                <a:moveTo>
                  <a:pt x="0" y="0"/>
                </a:moveTo>
                <a:lnTo>
                  <a:pt x="2393626" y="0"/>
                </a:lnTo>
                <a:lnTo>
                  <a:pt x="2393626" y="2480441"/>
                </a:lnTo>
                <a:lnTo>
                  <a:pt x="0" y="248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512446">
            <a:off x="-1875930" y="3860717"/>
            <a:ext cx="10179983" cy="10549205"/>
          </a:xfrm>
          <a:custGeom>
            <a:avLst/>
            <a:gdLst/>
            <a:ahLst/>
            <a:cxnLst/>
            <a:rect l="l" t="t" r="r" b="b"/>
            <a:pathLst>
              <a:path w="10179983" h="10549205">
                <a:moveTo>
                  <a:pt x="0" y="0"/>
                </a:moveTo>
                <a:lnTo>
                  <a:pt x="10179984" y="0"/>
                </a:lnTo>
                <a:lnTo>
                  <a:pt x="10179984" y="10549205"/>
                </a:lnTo>
                <a:lnTo>
                  <a:pt x="0" y="10549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032962" y="9258300"/>
            <a:ext cx="1181100" cy="11811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BD4C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59300" y="2331504"/>
            <a:ext cx="571500" cy="5715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BD4C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87121" y="4520189"/>
            <a:ext cx="14930246" cy="3153102"/>
            <a:chOff x="0" y="36909"/>
            <a:chExt cx="19906994" cy="420413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36909"/>
              <a:ext cx="19906994" cy="106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b="1" spc="300">
                  <a:solidFill>
                    <a:srgbClr val="6BD4CD"/>
                  </a:solidFill>
                  <a:latin typeface="Josefin Sans Semi-Bold"/>
                  <a:ea typeface="Josefin Sans Semi-Bold"/>
                  <a:cs typeface="Josefin Sans Semi-Bold"/>
                  <a:sym typeface="Josefin Sans Semi-Bold"/>
                </a:rPr>
                <a:t>IDENTIFING RESEARCH GAPS THROUGH BIBLIOMETRIC ANALYSIS</a:t>
              </a:r>
            </a:p>
            <a:p>
              <a:pPr algn="ctr">
                <a:lnSpc>
                  <a:spcPts val="3000"/>
                </a:lnSpc>
              </a:pPr>
              <a:r>
                <a:rPr lang="en-US" sz="3000" spc="300">
                  <a:solidFill>
                    <a:srgbClr val="6BD4CD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 PRACTICAL GUIDE FOR RESEARCHERS AND SCHOLARS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282971"/>
              <a:ext cx="19906994" cy="2958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endParaRPr dirty="0"/>
            </a:p>
            <a:p>
              <a:pPr algn="l">
                <a:lnSpc>
                  <a:spcPts val="2800"/>
                </a:lnSpc>
              </a:pPr>
              <a:endParaRPr dirty="0"/>
            </a:p>
            <a:p>
              <a:pPr algn="l">
                <a:lnSpc>
                  <a:spcPts val="2800"/>
                </a:lnSpc>
              </a:pPr>
              <a:endParaRPr dirty="0"/>
            </a:p>
            <a:p>
              <a:pPr algn="l">
                <a:lnSpc>
                  <a:spcPts val="2800"/>
                </a:lnSpc>
              </a:pPr>
              <a:endParaRPr dirty="0"/>
            </a:p>
            <a:p>
              <a:pPr algn="l">
                <a:lnSpc>
                  <a:spcPts val="2800"/>
                </a:lnSpc>
              </a:pPr>
              <a:endParaRPr dirty="0"/>
            </a:p>
            <a:p>
              <a:pPr algn="l">
                <a:lnSpc>
                  <a:spcPts val="2800"/>
                </a:lnSpc>
              </a:pPr>
              <a:r>
                <a:rPr lang="en-US" sz="2000" spc="200" dirty="0">
                  <a:solidFill>
                    <a:srgbClr val="6BD4CD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LƯƠNG ĐÌNH </a:t>
              </a:r>
              <a:r>
                <a:rPr lang="en-US" sz="2000" spc="200">
                  <a:solidFill>
                    <a:srgbClr val="6BD4CD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HẢI &amp; </a:t>
              </a:r>
              <a:r>
                <a:rPr lang="en-US" sz="2000" spc="200" dirty="0">
                  <a:solidFill>
                    <a:srgbClr val="6BD4CD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PHẠM HÙNG HIỆP 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2" y="1131354"/>
            <a:ext cx="3657607" cy="10424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79131">
            <a:off x="-1749557" y="-842269"/>
            <a:ext cx="11828430" cy="12257441"/>
          </a:xfrm>
          <a:custGeom>
            <a:avLst/>
            <a:gdLst/>
            <a:ahLst/>
            <a:cxnLst/>
            <a:rect l="l" t="t" r="r" b="b"/>
            <a:pathLst>
              <a:path w="11828430" h="12257441">
                <a:moveTo>
                  <a:pt x="0" y="0"/>
                </a:moveTo>
                <a:lnTo>
                  <a:pt x="11828430" y="0"/>
                </a:lnTo>
                <a:lnTo>
                  <a:pt x="11828430" y="12257441"/>
                </a:lnTo>
                <a:lnTo>
                  <a:pt x="0" y="12257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62892">
            <a:off x="6138829" y="7329482"/>
            <a:ext cx="5075946" cy="5260048"/>
          </a:xfrm>
          <a:custGeom>
            <a:avLst/>
            <a:gdLst/>
            <a:ahLst/>
            <a:cxnLst/>
            <a:rect l="l" t="t" r="r" b="b"/>
            <a:pathLst>
              <a:path w="5075946" h="5260048">
                <a:moveTo>
                  <a:pt x="0" y="0"/>
                </a:moveTo>
                <a:lnTo>
                  <a:pt x="5075946" y="0"/>
                </a:lnTo>
                <a:lnTo>
                  <a:pt x="5075946" y="5260048"/>
                </a:lnTo>
                <a:lnTo>
                  <a:pt x="0" y="5260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280451">
            <a:off x="15442780" y="-1044451"/>
            <a:ext cx="4001180" cy="4146301"/>
          </a:xfrm>
          <a:custGeom>
            <a:avLst/>
            <a:gdLst/>
            <a:ahLst/>
            <a:cxnLst/>
            <a:rect l="l" t="t" r="r" b="b"/>
            <a:pathLst>
              <a:path w="4001180" h="4146301">
                <a:moveTo>
                  <a:pt x="0" y="0"/>
                </a:moveTo>
                <a:lnTo>
                  <a:pt x="4001181" y="0"/>
                </a:lnTo>
                <a:lnTo>
                  <a:pt x="4001181" y="4146302"/>
                </a:lnTo>
                <a:lnTo>
                  <a:pt x="0" y="4146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714294">
            <a:off x="13724600" y="-373897"/>
            <a:ext cx="2229048" cy="2309894"/>
          </a:xfrm>
          <a:custGeom>
            <a:avLst/>
            <a:gdLst/>
            <a:ahLst/>
            <a:cxnLst/>
            <a:rect l="l" t="t" r="r" b="b"/>
            <a:pathLst>
              <a:path w="2229048" h="2309894">
                <a:moveTo>
                  <a:pt x="0" y="0"/>
                </a:moveTo>
                <a:lnTo>
                  <a:pt x="2229048" y="0"/>
                </a:lnTo>
                <a:lnTo>
                  <a:pt x="2229048" y="2309894"/>
                </a:lnTo>
                <a:lnTo>
                  <a:pt x="0" y="2309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6687800" y="1028700"/>
            <a:ext cx="571500" cy="5715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BD4C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2400" y="8077200"/>
            <a:ext cx="1181100" cy="11811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2E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3827906"/>
            <a:ext cx="18288000" cy="2917090"/>
          </a:xfrm>
          <a:custGeom>
            <a:avLst/>
            <a:gdLst/>
            <a:ahLst/>
            <a:cxnLst/>
            <a:rect l="l" t="t" r="r" b="b"/>
            <a:pathLst>
              <a:path w="18288000" h="2917090">
                <a:moveTo>
                  <a:pt x="0" y="0"/>
                </a:moveTo>
                <a:lnTo>
                  <a:pt x="18288000" y="0"/>
                </a:lnTo>
                <a:lnTo>
                  <a:pt x="18288000" y="2917090"/>
                </a:lnTo>
                <a:lnTo>
                  <a:pt x="0" y="2917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6" r="-236" b="-235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92641">
            <a:off x="1853217" y="-2526377"/>
            <a:ext cx="14137151" cy="14649897"/>
          </a:xfrm>
          <a:custGeom>
            <a:avLst/>
            <a:gdLst/>
            <a:ahLst/>
            <a:cxnLst/>
            <a:rect l="l" t="t" r="r" b="b"/>
            <a:pathLst>
              <a:path w="14137151" h="14649897">
                <a:moveTo>
                  <a:pt x="0" y="0"/>
                </a:moveTo>
                <a:lnTo>
                  <a:pt x="14137150" y="0"/>
                </a:lnTo>
                <a:lnTo>
                  <a:pt x="14137150" y="14649897"/>
                </a:lnTo>
                <a:lnTo>
                  <a:pt x="0" y="14649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816729" y="5468715"/>
            <a:ext cx="5328508" cy="5521770"/>
          </a:xfrm>
          <a:custGeom>
            <a:avLst/>
            <a:gdLst/>
            <a:ahLst/>
            <a:cxnLst/>
            <a:rect l="l" t="t" r="r" b="b"/>
            <a:pathLst>
              <a:path w="5328508" h="5521770">
                <a:moveTo>
                  <a:pt x="0" y="0"/>
                </a:moveTo>
                <a:lnTo>
                  <a:pt x="5328508" y="0"/>
                </a:lnTo>
                <a:lnTo>
                  <a:pt x="5328508" y="5521770"/>
                </a:lnTo>
                <a:lnTo>
                  <a:pt x="0" y="552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2967898" y="-2126071"/>
            <a:ext cx="6088708" cy="6309542"/>
          </a:xfrm>
          <a:custGeom>
            <a:avLst/>
            <a:gdLst/>
            <a:ahLst/>
            <a:cxnLst/>
            <a:rect l="l" t="t" r="r" b="b"/>
            <a:pathLst>
              <a:path w="6088708" h="6309542">
                <a:moveTo>
                  <a:pt x="0" y="0"/>
                </a:moveTo>
                <a:lnTo>
                  <a:pt x="6088708" y="0"/>
                </a:lnTo>
                <a:lnTo>
                  <a:pt x="6088708" y="6309542"/>
                </a:lnTo>
                <a:lnTo>
                  <a:pt x="0" y="6309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oogle Shape;377;p66">
            <a:extLst>
              <a:ext uri="{FF2B5EF4-FFF2-40B4-BE49-F238E27FC236}">
                <a16:creationId xmlns:a16="http://schemas.microsoft.com/office/drawing/2014/main" id="{B2727096-7D38-BF5F-BE40-DBE4CC164785}"/>
              </a:ext>
            </a:extLst>
          </p:cNvPr>
          <p:cNvGrpSpPr/>
          <p:nvPr/>
        </p:nvGrpSpPr>
        <p:grpSpPr>
          <a:xfrm>
            <a:off x="2242450" y="3368281"/>
            <a:ext cx="5474933" cy="5034787"/>
            <a:chOff x="722705" y="1311"/>
            <a:chExt cx="5474933" cy="5034787"/>
          </a:xfrm>
        </p:grpSpPr>
        <p:sp>
          <p:nvSpPr>
            <p:cNvPr id="13" name="Google Shape;378;p66">
              <a:extLst>
                <a:ext uri="{FF2B5EF4-FFF2-40B4-BE49-F238E27FC236}">
                  <a16:creationId xmlns:a16="http://schemas.microsoft.com/office/drawing/2014/main" id="{B962B9AC-FD21-DCE3-98FB-395D23C20429}"/>
                </a:ext>
              </a:extLst>
            </p:cNvPr>
            <p:cNvSpPr/>
            <p:nvPr/>
          </p:nvSpPr>
          <p:spPr>
            <a:xfrm>
              <a:off x="2365352" y="1311"/>
              <a:ext cx="2189640" cy="2189640"/>
            </a:xfrm>
            <a:prstGeom prst="ellipse">
              <a:avLst/>
            </a:prstGeom>
            <a:solidFill>
              <a:srgbClr val="00882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9;p66">
              <a:extLst>
                <a:ext uri="{FF2B5EF4-FFF2-40B4-BE49-F238E27FC236}">
                  <a16:creationId xmlns:a16="http://schemas.microsoft.com/office/drawing/2014/main" id="{80BA1E95-E17D-5161-4B3E-5037BBB2753B}"/>
                </a:ext>
              </a:extLst>
            </p:cNvPr>
            <p:cNvSpPr txBox="1"/>
            <p:nvPr/>
          </p:nvSpPr>
          <p:spPr>
            <a:xfrm>
              <a:off x="2686017" y="321976"/>
              <a:ext cx="1548310" cy="1548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Research Gap</a:t>
              </a:r>
              <a:endParaRPr sz="27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80;p66">
              <a:extLst>
                <a:ext uri="{FF2B5EF4-FFF2-40B4-BE49-F238E27FC236}">
                  <a16:creationId xmlns:a16="http://schemas.microsoft.com/office/drawing/2014/main" id="{0814E391-F11C-F3C5-4F12-23943F77C72A}"/>
                </a:ext>
              </a:extLst>
            </p:cNvPr>
            <p:cNvSpPr/>
            <p:nvPr/>
          </p:nvSpPr>
          <p:spPr>
            <a:xfrm rot="3600000">
              <a:off x="3982930" y="2134970"/>
              <a:ext cx="580695" cy="73900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1;p66">
              <a:extLst>
                <a:ext uri="{FF2B5EF4-FFF2-40B4-BE49-F238E27FC236}">
                  <a16:creationId xmlns:a16="http://schemas.microsoft.com/office/drawing/2014/main" id="{1A8E7630-937A-7E5F-09BC-05FE1C8C781E}"/>
                </a:ext>
              </a:extLst>
            </p:cNvPr>
            <p:cNvSpPr txBox="1"/>
            <p:nvPr/>
          </p:nvSpPr>
          <p:spPr>
            <a:xfrm rot="3600000">
              <a:off x="4026482" y="2207337"/>
              <a:ext cx="406487" cy="443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2;p66">
              <a:extLst>
                <a:ext uri="{FF2B5EF4-FFF2-40B4-BE49-F238E27FC236}">
                  <a16:creationId xmlns:a16="http://schemas.microsoft.com/office/drawing/2014/main" id="{09347761-C7B4-C2C0-2F4D-AFEB45B20E41}"/>
                </a:ext>
              </a:extLst>
            </p:cNvPr>
            <p:cNvSpPr/>
            <p:nvPr/>
          </p:nvSpPr>
          <p:spPr>
            <a:xfrm>
              <a:off x="4007998" y="2846458"/>
              <a:ext cx="2189640" cy="2189640"/>
            </a:xfrm>
            <a:prstGeom prst="ellipse">
              <a:avLst/>
            </a:prstGeom>
            <a:solidFill>
              <a:srgbClr val="DCBD2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3;p66">
              <a:extLst>
                <a:ext uri="{FF2B5EF4-FFF2-40B4-BE49-F238E27FC236}">
                  <a16:creationId xmlns:a16="http://schemas.microsoft.com/office/drawing/2014/main" id="{F410128A-6341-7ECC-1461-0835A7423BE5}"/>
                </a:ext>
              </a:extLst>
            </p:cNvPr>
            <p:cNvSpPr txBox="1"/>
            <p:nvPr/>
          </p:nvSpPr>
          <p:spPr>
            <a:xfrm>
              <a:off x="4328663" y="3167123"/>
              <a:ext cx="1548310" cy="1548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Research Idea </a:t>
              </a: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384;p66">
              <a:extLst>
                <a:ext uri="{FF2B5EF4-FFF2-40B4-BE49-F238E27FC236}">
                  <a16:creationId xmlns:a16="http://schemas.microsoft.com/office/drawing/2014/main" id="{4D0DCD4C-C239-6445-6371-A8B14A98B6BE}"/>
                </a:ext>
              </a:extLst>
            </p:cNvPr>
            <p:cNvSpPr/>
            <p:nvPr/>
          </p:nvSpPr>
          <p:spPr>
            <a:xfrm rot="10800000">
              <a:off x="3186259" y="3571777"/>
              <a:ext cx="580695" cy="73900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DCB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85;p66">
              <a:extLst>
                <a:ext uri="{FF2B5EF4-FFF2-40B4-BE49-F238E27FC236}">
                  <a16:creationId xmlns:a16="http://schemas.microsoft.com/office/drawing/2014/main" id="{64BD1533-CFB9-4D7B-E96C-29ED3CC3FA7E}"/>
                </a:ext>
              </a:extLst>
            </p:cNvPr>
            <p:cNvSpPr txBox="1"/>
            <p:nvPr/>
          </p:nvSpPr>
          <p:spPr>
            <a:xfrm>
              <a:off x="3360467" y="3719578"/>
              <a:ext cx="406487" cy="443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86;p66">
              <a:extLst>
                <a:ext uri="{FF2B5EF4-FFF2-40B4-BE49-F238E27FC236}">
                  <a16:creationId xmlns:a16="http://schemas.microsoft.com/office/drawing/2014/main" id="{F4CB7F3D-1FE0-B63C-DCC6-4C956F8CDA43}"/>
                </a:ext>
              </a:extLst>
            </p:cNvPr>
            <p:cNvSpPr/>
            <p:nvPr/>
          </p:nvSpPr>
          <p:spPr>
            <a:xfrm>
              <a:off x="722705" y="2846458"/>
              <a:ext cx="2189640" cy="2189640"/>
            </a:xfrm>
            <a:prstGeom prst="ellipse">
              <a:avLst/>
            </a:prstGeom>
            <a:solidFill>
              <a:srgbClr val="DE690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87;p66">
              <a:extLst>
                <a:ext uri="{FF2B5EF4-FFF2-40B4-BE49-F238E27FC236}">
                  <a16:creationId xmlns:a16="http://schemas.microsoft.com/office/drawing/2014/main" id="{21270244-B96F-53B9-249C-0DA59C10B017}"/>
                </a:ext>
              </a:extLst>
            </p:cNvPr>
            <p:cNvSpPr txBox="1"/>
            <p:nvPr/>
          </p:nvSpPr>
          <p:spPr>
            <a:xfrm>
              <a:off x="1043370" y="3167123"/>
              <a:ext cx="1548310" cy="1548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Research Topic </a:t>
              </a: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388;p66">
              <a:extLst>
                <a:ext uri="{FF2B5EF4-FFF2-40B4-BE49-F238E27FC236}">
                  <a16:creationId xmlns:a16="http://schemas.microsoft.com/office/drawing/2014/main" id="{3924A7A9-DE3F-23AD-DE95-C6F2FFCC20B4}"/>
                </a:ext>
              </a:extLst>
            </p:cNvPr>
            <p:cNvSpPr/>
            <p:nvPr/>
          </p:nvSpPr>
          <p:spPr>
            <a:xfrm rot="-3600000">
              <a:off x="2340283" y="2163436"/>
              <a:ext cx="580695" cy="73900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DE6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89;p66">
              <a:extLst>
                <a:ext uri="{FF2B5EF4-FFF2-40B4-BE49-F238E27FC236}">
                  <a16:creationId xmlns:a16="http://schemas.microsoft.com/office/drawing/2014/main" id="{9FF9A69C-A5A9-EEC5-54A6-98BA993603E3}"/>
                </a:ext>
              </a:extLst>
            </p:cNvPr>
            <p:cNvSpPr txBox="1"/>
            <p:nvPr/>
          </p:nvSpPr>
          <p:spPr>
            <a:xfrm rot="-3600000">
              <a:off x="2383835" y="2386671"/>
              <a:ext cx="406487" cy="443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390;p66">
            <a:extLst>
              <a:ext uri="{FF2B5EF4-FFF2-40B4-BE49-F238E27FC236}">
                <a16:creationId xmlns:a16="http://schemas.microsoft.com/office/drawing/2014/main" id="{17072B11-D79D-B1FC-8D72-7172B0E927CB}"/>
              </a:ext>
            </a:extLst>
          </p:cNvPr>
          <p:cNvGrpSpPr/>
          <p:nvPr/>
        </p:nvGrpSpPr>
        <p:grpSpPr>
          <a:xfrm>
            <a:off x="9869999" y="4864736"/>
            <a:ext cx="6544485" cy="1636121"/>
            <a:chOff x="1278" y="1631371"/>
            <a:chExt cx="6544485" cy="1636121"/>
          </a:xfrm>
        </p:grpSpPr>
        <p:sp>
          <p:nvSpPr>
            <p:cNvPr id="26" name="Google Shape;391;p66">
              <a:extLst>
                <a:ext uri="{FF2B5EF4-FFF2-40B4-BE49-F238E27FC236}">
                  <a16:creationId xmlns:a16="http://schemas.microsoft.com/office/drawing/2014/main" id="{B555B0E9-D53D-F93D-0C27-86208B06E18A}"/>
                </a:ext>
              </a:extLst>
            </p:cNvPr>
            <p:cNvSpPr/>
            <p:nvPr/>
          </p:nvSpPr>
          <p:spPr>
            <a:xfrm>
              <a:off x="1278" y="1631371"/>
              <a:ext cx="2726868" cy="1636121"/>
            </a:xfrm>
            <a:prstGeom prst="roundRect">
              <a:avLst>
                <a:gd name="adj" fmla="val 10000"/>
              </a:avLst>
            </a:prstGeom>
            <a:solidFill>
              <a:srgbClr val="C8230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2;p66">
              <a:extLst>
                <a:ext uri="{FF2B5EF4-FFF2-40B4-BE49-F238E27FC236}">
                  <a16:creationId xmlns:a16="http://schemas.microsoft.com/office/drawing/2014/main" id="{22CDBF32-FA2C-0AD5-D94F-9069FCC9589A}"/>
                </a:ext>
              </a:extLst>
            </p:cNvPr>
            <p:cNvSpPr txBox="1"/>
            <p:nvPr/>
          </p:nvSpPr>
          <p:spPr>
            <a:xfrm>
              <a:off x="49198" y="1679291"/>
              <a:ext cx="2631028" cy="15402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1600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Research Objective</a:t>
              </a:r>
              <a:endParaRPr sz="4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93;p66">
              <a:extLst>
                <a:ext uri="{FF2B5EF4-FFF2-40B4-BE49-F238E27FC236}">
                  <a16:creationId xmlns:a16="http://schemas.microsoft.com/office/drawing/2014/main" id="{AF5002AA-5C3F-7254-F756-A053A80E700A}"/>
                </a:ext>
              </a:extLst>
            </p:cNvPr>
            <p:cNvSpPr/>
            <p:nvPr/>
          </p:nvSpPr>
          <p:spPr>
            <a:xfrm>
              <a:off x="3000834" y="2111300"/>
              <a:ext cx="578096" cy="67626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823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4;p66">
              <a:extLst>
                <a:ext uri="{FF2B5EF4-FFF2-40B4-BE49-F238E27FC236}">
                  <a16:creationId xmlns:a16="http://schemas.microsoft.com/office/drawing/2014/main" id="{036D4D91-A632-07A4-2AA4-B773DC7BD0FA}"/>
                </a:ext>
              </a:extLst>
            </p:cNvPr>
            <p:cNvSpPr txBox="1"/>
            <p:nvPr/>
          </p:nvSpPr>
          <p:spPr>
            <a:xfrm>
              <a:off x="3000834" y="2246553"/>
              <a:ext cx="404667" cy="405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95;p66">
              <a:extLst>
                <a:ext uri="{FF2B5EF4-FFF2-40B4-BE49-F238E27FC236}">
                  <a16:creationId xmlns:a16="http://schemas.microsoft.com/office/drawing/2014/main" id="{960AAF92-3C62-2466-8CDF-3145F40F726F}"/>
                </a:ext>
              </a:extLst>
            </p:cNvPr>
            <p:cNvSpPr/>
            <p:nvPr/>
          </p:nvSpPr>
          <p:spPr>
            <a:xfrm>
              <a:off x="3818895" y="1631371"/>
              <a:ext cx="2726868" cy="1636121"/>
            </a:xfrm>
            <a:prstGeom prst="roundRect">
              <a:avLst>
                <a:gd name="adj" fmla="val 10000"/>
              </a:avLst>
            </a:prstGeom>
            <a:solidFill>
              <a:srgbClr val="763D9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6;p66">
              <a:extLst>
                <a:ext uri="{FF2B5EF4-FFF2-40B4-BE49-F238E27FC236}">
                  <a16:creationId xmlns:a16="http://schemas.microsoft.com/office/drawing/2014/main" id="{5DCB084D-803D-B197-8B98-E73CB0B2A846}"/>
                </a:ext>
              </a:extLst>
            </p:cNvPr>
            <p:cNvSpPr txBox="1"/>
            <p:nvPr/>
          </p:nvSpPr>
          <p:spPr>
            <a:xfrm>
              <a:off x="3866815" y="1679291"/>
              <a:ext cx="2631028" cy="15402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1600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Research Question </a:t>
              </a:r>
              <a:endParaRPr sz="4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397;p66">
            <a:extLst>
              <a:ext uri="{FF2B5EF4-FFF2-40B4-BE49-F238E27FC236}">
                <a16:creationId xmlns:a16="http://schemas.microsoft.com/office/drawing/2014/main" id="{1F43E0D7-2DBA-23F1-9F93-BE031611CDCE}"/>
              </a:ext>
            </a:extLst>
          </p:cNvPr>
          <p:cNvSpPr/>
          <p:nvPr/>
        </p:nvSpPr>
        <p:spPr>
          <a:xfrm>
            <a:off x="8033538" y="5213730"/>
            <a:ext cx="768927" cy="67194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249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E8C91D-6BCA-0C20-952E-C6863873867E}"/>
              </a:ext>
            </a:extLst>
          </p:cNvPr>
          <p:cNvSpPr txBox="1"/>
          <p:nvPr/>
        </p:nvSpPr>
        <p:spPr>
          <a:xfrm>
            <a:off x="4706003" y="571500"/>
            <a:ext cx="914400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2400" b="1" spc="399" dirty="0">
                <a:solidFill>
                  <a:srgbClr val="6BD4CD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ALTERNATIVE STEPS </a:t>
            </a:r>
          </a:p>
        </p:txBody>
      </p:sp>
      <p:sp>
        <p:nvSpPr>
          <p:cNvPr id="34" name="Speech Bubble: Oval 25">
            <a:extLst>
              <a:ext uri="{FF2B5EF4-FFF2-40B4-BE49-F238E27FC236}">
                <a16:creationId xmlns:a16="http://schemas.microsoft.com/office/drawing/2014/main" id="{9222E4F7-4207-9BF7-8F63-38D0A243CC61}"/>
              </a:ext>
            </a:extLst>
          </p:cNvPr>
          <p:cNvSpPr/>
          <p:nvPr/>
        </p:nvSpPr>
        <p:spPr>
          <a:xfrm>
            <a:off x="367964" y="795958"/>
            <a:ext cx="2785138" cy="2817278"/>
          </a:xfrm>
          <a:prstGeom prst="wedgeEllipseCallout">
            <a:avLst>
              <a:gd name="adj1" fmla="val 58060"/>
              <a:gd name="adj2" fmla="val 110458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Reading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Systematic Review,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Bibliometric, Meta analysis Papers</a:t>
            </a:r>
          </a:p>
        </p:txBody>
      </p:sp>
    </p:spTree>
    <p:extLst>
      <p:ext uri="{BB962C8B-B14F-4D97-AF65-F5344CB8AC3E}">
        <p14:creationId xmlns:p14="http://schemas.microsoft.com/office/powerpoint/2010/main" val="4271438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92641">
            <a:off x="1853217" y="-2526377"/>
            <a:ext cx="14137151" cy="14649897"/>
          </a:xfrm>
          <a:custGeom>
            <a:avLst/>
            <a:gdLst/>
            <a:ahLst/>
            <a:cxnLst/>
            <a:rect l="l" t="t" r="r" b="b"/>
            <a:pathLst>
              <a:path w="14137151" h="14649897">
                <a:moveTo>
                  <a:pt x="0" y="0"/>
                </a:moveTo>
                <a:lnTo>
                  <a:pt x="14137150" y="0"/>
                </a:lnTo>
                <a:lnTo>
                  <a:pt x="14137150" y="14649897"/>
                </a:lnTo>
                <a:lnTo>
                  <a:pt x="0" y="14649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816729" y="5468715"/>
            <a:ext cx="5328508" cy="5521770"/>
          </a:xfrm>
          <a:custGeom>
            <a:avLst/>
            <a:gdLst/>
            <a:ahLst/>
            <a:cxnLst/>
            <a:rect l="l" t="t" r="r" b="b"/>
            <a:pathLst>
              <a:path w="5328508" h="5521770">
                <a:moveTo>
                  <a:pt x="0" y="0"/>
                </a:moveTo>
                <a:lnTo>
                  <a:pt x="5328508" y="0"/>
                </a:lnTo>
                <a:lnTo>
                  <a:pt x="5328508" y="5521770"/>
                </a:lnTo>
                <a:lnTo>
                  <a:pt x="0" y="552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8884" y="8667750"/>
            <a:ext cx="2306858" cy="2390526"/>
          </a:xfrm>
          <a:custGeom>
            <a:avLst/>
            <a:gdLst/>
            <a:ahLst/>
            <a:cxnLst/>
            <a:rect l="l" t="t" r="r" b="b"/>
            <a:pathLst>
              <a:path w="2306858" h="2390526">
                <a:moveTo>
                  <a:pt x="0" y="0"/>
                </a:moveTo>
                <a:lnTo>
                  <a:pt x="2306858" y="0"/>
                </a:lnTo>
                <a:lnTo>
                  <a:pt x="2306858" y="2390526"/>
                </a:lnTo>
                <a:lnTo>
                  <a:pt x="0" y="2390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2967898" y="-2126071"/>
            <a:ext cx="6088708" cy="6309542"/>
          </a:xfrm>
          <a:custGeom>
            <a:avLst/>
            <a:gdLst/>
            <a:ahLst/>
            <a:cxnLst/>
            <a:rect l="l" t="t" r="r" b="b"/>
            <a:pathLst>
              <a:path w="6088708" h="6309542">
                <a:moveTo>
                  <a:pt x="0" y="0"/>
                </a:moveTo>
                <a:lnTo>
                  <a:pt x="6088708" y="0"/>
                </a:lnTo>
                <a:lnTo>
                  <a:pt x="6088708" y="6309542"/>
                </a:lnTo>
                <a:lnTo>
                  <a:pt x="0" y="6309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49029">
            <a:off x="16729013" y="2010975"/>
            <a:ext cx="1828804" cy="1895134"/>
          </a:xfrm>
          <a:custGeom>
            <a:avLst/>
            <a:gdLst/>
            <a:ahLst/>
            <a:cxnLst/>
            <a:rect l="l" t="t" r="r" b="b"/>
            <a:pathLst>
              <a:path w="1828804" h="1895134">
                <a:moveTo>
                  <a:pt x="0" y="0"/>
                </a:moveTo>
                <a:lnTo>
                  <a:pt x="1828804" y="0"/>
                </a:lnTo>
                <a:lnTo>
                  <a:pt x="1828804" y="1895134"/>
                </a:lnTo>
                <a:lnTo>
                  <a:pt x="0" y="1895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687800" y="1028700"/>
            <a:ext cx="571500" cy="57150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BD4C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52400" y="8077200"/>
            <a:ext cx="1181100" cy="118110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BD4C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68333" y="4543822"/>
            <a:ext cx="12951335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399" dirty="0">
                <a:solidFill>
                  <a:srgbClr val="6BD4CD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49006">
            <a:off x="-952316" y="-1279071"/>
            <a:ext cx="12139540" cy="12579834"/>
          </a:xfrm>
          <a:custGeom>
            <a:avLst/>
            <a:gdLst/>
            <a:ahLst/>
            <a:cxnLst/>
            <a:rect l="l" t="t" r="r" b="b"/>
            <a:pathLst>
              <a:path w="12139540" h="12579834">
                <a:moveTo>
                  <a:pt x="0" y="0"/>
                </a:moveTo>
                <a:lnTo>
                  <a:pt x="12139540" y="0"/>
                </a:lnTo>
                <a:lnTo>
                  <a:pt x="12139540" y="12579834"/>
                </a:lnTo>
                <a:lnTo>
                  <a:pt x="0" y="12579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045505">
            <a:off x="-1359967" y="7094302"/>
            <a:ext cx="5082133" cy="5266459"/>
          </a:xfrm>
          <a:custGeom>
            <a:avLst/>
            <a:gdLst/>
            <a:ahLst/>
            <a:cxnLst/>
            <a:rect l="l" t="t" r="r" b="b"/>
            <a:pathLst>
              <a:path w="5082133" h="5266459">
                <a:moveTo>
                  <a:pt x="0" y="0"/>
                </a:moveTo>
                <a:lnTo>
                  <a:pt x="5082134" y="0"/>
                </a:lnTo>
                <a:lnTo>
                  <a:pt x="5082134" y="5266459"/>
                </a:lnTo>
                <a:lnTo>
                  <a:pt x="0" y="52664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925588" y="4435128"/>
            <a:ext cx="6724823" cy="6968729"/>
          </a:xfrm>
          <a:custGeom>
            <a:avLst/>
            <a:gdLst/>
            <a:ahLst/>
            <a:cxnLst/>
            <a:rect l="l" t="t" r="r" b="b"/>
            <a:pathLst>
              <a:path w="6724823" h="6968729">
                <a:moveTo>
                  <a:pt x="0" y="0"/>
                </a:moveTo>
                <a:lnTo>
                  <a:pt x="6724824" y="0"/>
                </a:lnTo>
                <a:lnTo>
                  <a:pt x="6724824" y="6968728"/>
                </a:lnTo>
                <a:lnTo>
                  <a:pt x="0" y="69687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21491">
            <a:off x="14186191" y="-1346241"/>
            <a:ext cx="5764013" cy="5973070"/>
          </a:xfrm>
          <a:custGeom>
            <a:avLst/>
            <a:gdLst/>
            <a:ahLst/>
            <a:cxnLst/>
            <a:rect l="l" t="t" r="r" b="b"/>
            <a:pathLst>
              <a:path w="5764013" h="5973070">
                <a:moveTo>
                  <a:pt x="0" y="0"/>
                </a:moveTo>
                <a:lnTo>
                  <a:pt x="5764013" y="0"/>
                </a:lnTo>
                <a:lnTo>
                  <a:pt x="5764013" y="5973070"/>
                </a:lnTo>
                <a:lnTo>
                  <a:pt x="0" y="59730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7259300" y="8738710"/>
            <a:ext cx="1181100" cy="11811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2EDF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813910"/>
            <a:ext cx="571500" cy="5715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2EDF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404809" y="3216860"/>
            <a:ext cx="8572900" cy="2648397"/>
            <a:chOff x="0" y="0"/>
            <a:chExt cx="11430533" cy="353119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7264"/>
              <a:ext cx="11430533" cy="795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60"/>
                </a:lnSpc>
              </a:pPr>
              <a:r>
                <a:rPr lang="en-US" sz="3883" b="1" spc="388">
                  <a:solidFill>
                    <a:srgbClr val="04345C"/>
                  </a:solidFill>
                  <a:latin typeface="Josefin Sans Semi-Bold"/>
                  <a:ea typeface="Josefin Sans Semi-Bold"/>
                  <a:cs typeface="Josefin Sans Semi-Bold"/>
                  <a:sym typeface="Josefin Sans Semi-Bold"/>
                </a:rPr>
                <a:t>BIBLIOMETRICS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22251"/>
              <a:ext cx="11430533" cy="2843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1"/>
                </a:lnSpc>
              </a:pPr>
              <a:r>
                <a:rPr lang="en-US" sz="2894" i="1">
                  <a:solidFill>
                    <a:srgbClr val="04345C"/>
                  </a:solidFill>
                  <a:latin typeface="Josefin Sans Italics"/>
                  <a:ea typeface="Josefin Sans Italics"/>
                  <a:cs typeface="Josefin Sans Italics"/>
                  <a:sym typeface="Josefin Sans Italics"/>
                </a:rPr>
                <a:t>“the application of mathematical and statistical methods to books and other media of communication”</a:t>
              </a:r>
            </a:p>
            <a:p>
              <a:pPr algn="r">
                <a:lnSpc>
                  <a:spcPts val="4341"/>
                </a:lnSpc>
              </a:pPr>
              <a:r>
                <a:rPr lang="en-US" sz="2894" i="1">
                  <a:solidFill>
                    <a:srgbClr val="04345C"/>
                  </a:solidFill>
                  <a:latin typeface="Josefin Sans Italics"/>
                  <a:ea typeface="Josefin Sans Italics"/>
                  <a:cs typeface="Josefin Sans Italics"/>
                  <a:sym typeface="Josefin Sans Italics"/>
                </a:rPr>
                <a:t>Pritchard (1969)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-6380584">
            <a:off x="1437988" y="-490420"/>
            <a:ext cx="1862954" cy="1930523"/>
          </a:xfrm>
          <a:custGeom>
            <a:avLst/>
            <a:gdLst/>
            <a:ahLst/>
            <a:cxnLst/>
            <a:rect l="l" t="t" r="r" b="b"/>
            <a:pathLst>
              <a:path w="1862954" h="1930523">
                <a:moveTo>
                  <a:pt x="0" y="0"/>
                </a:moveTo>
                <a:lnTo>
                  <a:pt x="1862955" y="0"/>
                </a:lnTo>
                <a:lnTo>
                  <a:pt x="1862955" y="1930522"/>
                </a:lnTo>
                <a:lnTo>
                  <a:pt x="0" y="1930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115857">
            <a:off x="17381961" y="6007648"/>
            <a:ext cx="2255115" cy="2336906"/>
          </a:xfrm>
          <a:custGeom>
            <a:avLst/>
            <a:gdLst/>
            <a:ahLst/>
            <a:cxnLst/>
            <a:rect l="l" t="t" r="r" b="b"/>
            <a:pathLst>
              <a:path w="2255115" h="2336906">
                <a:moveTo>
                  <a:pt x="0" y="0"/>
                </a:moveTo>
                <a:lnTo>
                  <a:pt x="2255115" y="0"/>
                </a:lnTo>
                <a:lnTo>
                  <a:pt x="2255115" y="2336907"/>
                </a:lnTo>
                <a:lnTo>
                  <a:pt x="0" y="23369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81100" y="1099660"/>
            <a:ext cx="6179288" cy="7355904"/>
          </a:xfrm>
          <a:custGeom>
            <a:avLst/>
            <a:gdLst/>
            <a:ahLst/>
            <a:cxnLst/>
            <a:rect l="l" t="t" r="r" b="b"/>
            <a:pathLst>
              <a:path w="6179288" h="7355904">
                <a:moveTo>
                  <a:pt x="0" y="0"/>
                </a:moveTo>
                <a:lnTo>
                  <a:pt x="6179288" y="0"/>
                </a:lnTo>
                <a:lnTo>
                  <a:pt x="6179288" y="7355904"/>
                </a:lnTo>
                <a:lnTo>
                  <a:pt x="0" y="7355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4" r="-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29440" y="8782050"/>
            <a:ext cx="807536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"/>
              </a:lnSpc>
              <a:spcBef>
                <a:spcPct val="0"/>
              </a:spcBef>
            </a:pPr>
            <a:r>
              <a:rPr lang="en-US" sz="1200" spc="120">
                <a:solidFill>
                  <a:srgbClr val="04345C"/>
                </a:solidFill>
                <a:latin typeface="Josefin Sans"/>
                <a:ea typeface="Josefin Sans"/>
                <a:cs typeface="Josefin Sans"/>
                <a:sym typeface="Josefin Sans"/>
              </a:rPr>
              <a:t>SOURCE: DE CANDOLLE, A. (1873). HISTOIRE DES SCIENCES ET DES SAVANTS DEPUIS DEUX SIÈCLES: SUIVIE D'AUTRES ÉTUDES SUR DES SUJETS SCIENTIFIQUES EN PARTICULIER SUR LA SÉLECTION DANS L'ESPÈCE HUMAINE. H. GEORG.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012541" y="2590112"/>
            <a:ext cx="6804855" cy="6234948"/>
          </a:xfrm>
          <a:custGeom>
            <a:avLst/>
            <a:gdLst/>
            <a:ahLst/>
            <a:cxnLst/>
            <a:rect l="l" t="t" r="r" b="b"/>
            <a:pathLst>
              <a:path w="6804855" h="6234948">
                <a:moveTo>
                  <a:pt x="0" y="0"/>
                </a:moveTo>
                <a:lnTo>
                  <a:pt x="6804855" y="0"/>
                </a:lnTo>
                <a:lnTo>
                  <a:pt x="6804855" y="6234949"/>
                </a:lnTo>
                <a:lnTo>
                  <a:pt x="0" y="6234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320095" y="811988"/>
            <a:ext cx="10655649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 - COMPONENTS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36758" y="2571062"/>
            <a:ext cx="6667595" cy="581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Descriptive statistics: 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Number of publication, 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Citations, 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H-index, 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Ratio, 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Percentage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ect</a:t>
            </a:r>
          </a:p>
          <a:p>
            <a:pPr algn="l">
              <a:lnSpc>
                <a:spcPts val="2879"/>
              </a:lnSpc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 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Science mapping: 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Co-author analysis, 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Co-word analysis, 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Citation analysis, 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Co-citation analysis, </a:t>
            </a:r>
          </a:p>
          <a:p>
            <a:pPr marL="1036320" lvl="2" indent="-345440" algn="l">
              <a:lnSpc>
                <a:spcPts val="2879"/>
              </a:lnSpc>
              <a:buFont typeface="Arial"/>
              <a:buChar char="⚬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Bibliography coupling analysis.</a:t>
            </a:r>
          </a:p>
          <a:p>
            <a:pPr algn="l">
              <a:lnSpc>
                <a:spcPts val="2879"/>
              </a:lnSpc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 </a:t>
            </a:r>
          </a:p>
          <a:p>
            <a:pPr marL="518160" lvl="1" indent="-259080" algn="l">
              <a:lnSpc>
                <a:spcPts val="2879"/>
              </a:lnSpc>
              <a:buFont typeface="Arial"/>
              <a:buChar char="•"/>
            </a:pPr>
            <a:r>
              <a:rPr lang="en-US" sz="2400" b="1" spc="24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Content analysis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834582" y="1879562"/>
            <a:ext cx="11506943" cy="7664488"/>
          </a:xfrm>
          <a:custGeom>
            <a:avLst/>
            <a:gdLst/>
            <a:ahLst/>
            <a:cxnLst/>
            <a:rect l="l" t="t" r="r" b="b"/>
            <a:pathLst>
              <a:path w="11506943" h="7664488">
                <a:moveTo>
                  <a:pt x="0" y="0"/>
                </a:moveTo>
                <a:lnTo>
                  <a:pt x="11506943" y="0"/>
                </a:lnTo>
                <a:lnTo>
                  <a:pt x="11506943" y="7664488"/>
                </a:lnTo>
                <a:lnTo>
                  <a:pt x="0" y="7664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55" t="-239" r="-1289" b="-14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320095" y="811988"/>
            <a:ext cx="10655649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 - DATA SOURCES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35310" y="2625577"/>
            <a:ext cx="4998546" cy="5073848"/>
          </a:xfrm>
          <a:custGeom>
            <a:avLst/>
            <a:gdLst/>
            <a:ahLst/>
            <a:cxnLst/>
            <a:rect l="l" t="t" r="r" b="b"/>
            <a:pathLst>
              <a:path w="4998546" h="5073848">
                <a:moveTo>
                  <a:pt x="0" y="0"/>
                </a:moveTo>
                <a:lnTo>
                  <a:pt x="4998545" y="0"/>
                </a:lnTo>
                <a:lnTo>
                  <a:pt x="4998545" y="5073848"/>
                </a:lnTo>
                <a:lnTo>
                  <a:pt x="0" y="5073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861" b="-33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100341" y="2625577"/>
            <a:ext cx="4439617" cy="5073848"/>
          </a:xfrm>
          <a:custGeom>
            <a:avLst/>
            <a:gdLst/>
            <a:ahLst/>
            <a:cxnLst/>
            <a:rect l="l" t="t" r="r" b="b"/>
            <a:pathLst>
              <a:path w="4439617" h="5073848">
                <a:moveTo>
                  <a:pt x="0" y="0"/>
                </a:moveTo>
                <a:lnTo>
                  <a:pt x="4439617" y="0"/>
                </a:lnTo>
                <a:lnTo>
                  <a:pt x="4439617" y="5073848"/>
                </a:lnTo>
                <a:lnTo>
                  <a:pt x="0" y="5073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229983" y="2610973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320095" y="811988"/>
            <a:ext cx="10655649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 - SOFTWARES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76654" y="7931255"/>
            <a:ext cx="293469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spc="240">
                <a:solidFill>
                  <a:srgbClr val="04345C"/>
                </a:solidFill>
                <a:latin typeface="Josefin Sans"/>
                <a:ea typeface="Josefin Sans"/>
                <a:cs typeface="Josefin Sans"/>
                <a:sym typeface="Josefin Sans"/>
              </a:rPr>
              <a:t>BIBLIOMETRIX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240">
                <a:solidFill>
                  <a:srgbClr val="04345C"/>
                </a:solidFill>
                <a:latin typeface="Josefin Sans"/>
                <a:ea typeface="Josefin Sans"/>
                <a:cs typeface="Josefin Sans"/>
                <a:sym typeface="Josefin Sans"/>
              </a:rPr>
              <a:t>A PACKAGE IN 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00621" y="7891611"/>
            <a:ext cx="215076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240">
                <a:solidFill>
                  <a:srgbClr val="04345C"/>
                </a:solidFill>
                <a:latin typeface="Josefin Sans"/>
                <a:ea typeface="Josefin Sans"/>
                <a:cs typeface="Josefin Sans"/>
                <a:sym typeface="Josefin Sans"/>
              </a:rPr>
              <a:t>VOSVIEWER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33179" y="7931255"/>
            <a:ext cx="3402806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240">
                <a:solidFill>
                  <a:srgbClr val="04345C"/>
                </a:solidFill>
                <a:latin typeface="Josefin Sans"/>
                <a:ea typeface="Josefin Sans"/>
                <a:cs typeface="Josefin Sans"/>
                <a:sym typeface="Josefin Sans"/>
              </a:rPr>
              <a:t>MICROSOFT EXCEL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293013" y="811988"/>
            <a:ext cx="840011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 - EXAMPLE</a:t>
            </a:r>
          </a:p>
        </p:txBody>
      </p:sp>
      <p:sp>
        <p:nvSpPr>
          <p:cNvPr id="8" name="Freeform 8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362892" y="1953091"/>
            <a:ext cx="12143459" cy="7316434"/>
          </a:xfrm>
          <a:custGeom>
            <a:avLst/>
            <a:gdLst/>
            <a:ahLst/>
            <a:cxnLst/>
            <a:rect l="l" t="t" r="r" b="b"/>
            <a:pathLst>
              <a:path w="12143459" h="7316434">
                <a:moveTo>
                  <a:pt x="0" y="0"/>
                </a:moveTo>
                <a:lnTo>
                  <a:pt x="12143459" y="0"/>
                </a:lnTo>
                <a:lnTo>
                  <a:pt x="12143459" y="7316434"/>
                </a:lnTo>
                <a:lnTo>
                  <a:pt x="0" y="731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90737" y="1720481"/>
            <a:ext cx="11906525" cy="7537819"/>
          </a:xfrm>
          <a:custGeom>
            <a:avLst/>
            <a:gdLst/>
            <a:ahLst/>
            <a:cxnLst/>
            <a:rect l="l" t="t" r="r" b="b"/>
            <a:pathLst>
              <a:path w="11906525" h="7537819">
                <a:moveTo>
                  <a:pt x="0" y="0"/>
                </a:moveTo>
                <a:lnTo>
                  <a:pt x="11906526" y="0"/>
                </a:lnTo>
                <a:lnTo>
                  <a:pt x="11906526" y="7537819"/>
                </a:lnTo>
                <a:lnTo>
                  <a:pt x="0" y="7537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4" r="-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293013" y="811988"/>
            <a:ext cx="840011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 - EXAMPLE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41043" y="1658243"/>
            <a:ext cx="7902957" cy="7885807"/>
          </a:xfrm>
          <a:custGeom>
            <a:avLst/>
            <a:gdLst/>
            <a:ahLst/>
            <a:cxnLst/>
            <a:rect l="l" t="t" r="r" b="b"/>
            <a:pathLst>
              <a:path w="7902957" h="7885807">
                <a:moveTo>
                  <a:pt x="0" y="0"/>
                </a:moveTo>
                <a:lnTo>
                  <a:pt x="7902957" y="0"/>
                </a:lnTo>
                <a:lnTo>
                  <a:pt x="7902957" y="7885807"/>
                </a:lnTo>
                <a:lnTo>
                  <a:pt x="0" y="78858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7" r="-16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694611" y="1658243"/>
            <a:ext cx="7717089" cy="7885807"/>
          </a:xfrm>
          <a:custGeom>
            <a:avLst/>
            <a:gdLst/>
            <a:ahLst/>
            <a:cxnLst/>
            <a:rect l="l" t="t" r="r" b="b"/>
            <a:pathLst>
              <a:path w="7717089" h="7885807">
                <a:moveTo>
                  <a:pt x="0" y="0"/>
                </a:moveTo>
                <a:lnTo>
                  <a:pt x="7717089" y="0"/>
                </a:lnTo>
                <a:lnTo>
                  <a:pt x="7717089" y="7885807"/>
                </a:lnTo>
                <a:lnTo>
                  <a:pt x="0" y="7885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293013" y="811988"/>
            <a:ext cx="840011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 - EXAMPLE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06910">
            <a:off x="-2954883" y="-2192657"/>
            <a:ext cx="6599197" cy="6838546"/>
          </a:xfrm>
          <a:custGeom>
            <a:avLst/>
            <a:gdLst/>
            <a:ahLst/>
            <a:cxnLst/>
            <a:rect l="l" t="t" r="r" b="b"/>
            <a:pathLst>
              <a:path w="6599197" h="6838546">
                <a:moveTo>
                  <a:pt x="0" y="0"/>
                </a:moveTo>
                <a:lnTo>
                  <a:pt x="6599197" y="0"/>
                </a:lnTo>
                <a:lnTo>
                  <a:pt x="6599197" y="6838545"/>
                </a:lnTo>
                <a:lnTo>
                  <a:pt x="0" y="6838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641652">
            <a:off x="-2362786" y="4660505"/>
            <a:ext cx="7820182" cy="8103815"/>
          </a:xfrm>
          <a:custGeom>
            <a:avLst/>
            <a:gdLst/>
            <a:ahLst/>
            <a:cxnLst/>
            <a:rect l="l" t="t" r="r" b="b"/>
            <a:pathLst>
              <a:path w="7820182" h="8103815">
                <a:moveTo>
                  <a:pt x="0" y="0"/>
                </a:moveTo>
                <a:lnTo>
                  <a:pt x="7820181" y="0"/>
                </a:lnTo>
                <a:lnTo>
                  <a:pt x="7820181" y="8103816"/>
                </a:lnTo>
                <a:lnTo>
                  <a:pt x="0" y="8103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209800" y="2860712"/>
            <a:ext cx="4195753" cy="4300392"/>
            <a:chOff x="342679" y="101647"/>
            <a:chExt cx="2087880" cy="2139950"/>
          </a:xfrm>
        </p:grpSpPr>
        <p:sp>
          <p:nvSpPr>
            <p:cNvPr id="5" name="Freeform 5"/>
            <p:cNvSpPr/>
            <p:nvPr/>
          </p:nvSpPr>
          <p:spPr>
            <a:xfrm>
              <a:off x="342679" y="101647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4"/>
              <a:stretch>
                <a:fillRect t="-23355" b="-233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281278">
            <a:off x="13204852" y="1319068"/>
            <a:ext cx="9675541" cy="10026468"/>
          </a:xfrm>
          <a:custGeom>
            <a:avLst/>
            <a:gdLst/>
            <a:ahLst/>
            <a:cxnLst/>
            <a:rect l="l" t="t" r="r" b="b"/>
            <a:pathLst>
              <a:path w="9675541" h="10026468">
                <a:moveTo>
                  <a:pt x="0" y="0"/>
                </a:moveTo>
                <a:lnTo>
                  <a:pt x="9675541" y="0"/>
                </a:lnTo>
                <a:lnTo>
                  <a:pt x="9675541" y="10026468"/>
                </a:lnTo>
                <a:lnTo>
                  <a:pt x="0" y="1002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613148">
            <a:off x="14475153" y="-2123215"/>
            <a:ext cx="4693285" cy="4863507"/>
          </a:xfrm>
          <a:custGeom>
            <a:avLst/>
            <a:gdLst/>
            <a:ahLst/>
            <a:cxnLst/>
            <a:rect l="l" t="t" r="r" b="b"/>
            <a:pathLst>
              <a:path w="4693285" h="4863507">
                <a:moveTo>
                  <a:pt x="0" y="0"/>
                </a:moveTo>
                <a:lnTo>
                  <a:pt x="4693285" y="0"/>
                </a:lnTo>
                <a:lnTo>
                  <a:pt x="4693285" y="4863507"/>
                </a:lnTo>
                <a:lnTo>
                  <a:pt x="0" y="4863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924050" y="7558683"/>
            <a:ext cx="571500" cy="5715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BD4C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259300" y="636065"/>
            <a:ext cx="1181100" cy="11811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BD4C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-5229818">
            <a:off x="14399275" y="-1833848"/>
            <a:ext cx="2744109" cy="2843636"/>
          </a:xfrm>
          <a:custGeom>
            <a:avLst/>
            <a:gdLst/>
            <a:ahLst/>
            <a:cxnLst/>
            <a:rect l="l" t="t" r="r" b="b"/>
            <a:pathLst>
              <a:path w="2744109" h="2843636">
                <a:moveTo>
                  <a:pt x="0" y="0"/>
                </a:moveTo>
                <a:lnTo>
                  <a:pt x="2744109" y="0"/>
                </a:lnTo>
                <a:lnTo>
                  <a:pt x="2744109" y="2843636"/>
                </a:lnTo>
                <a:lnTo>
                  <a:pt x="0" y="2843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370856">
            <a:off x="661408" y="8138069"/>
            <a:ext cx="1470208" cy="1523532"/>
          </a:xfrm>
          <a:custGeom>
            <a:avLst/>
            <a:gdLst/>
            <a:ahLst/>
            <a:cxnLst/>
            <a:rect l="l" t="t" r="r" b="b"/>
            <a:pathLst>
              <a:path w="1470208" h="1523532">
                <a:moveTo>
                  <a:pt x="0" y="0"/>
                </a:moveTo>
                <a:lnTo>
                  <a:pt x="1470209" y="0"/>
                </a:lnTo>
                <a:lnTo>
                  <a:pt x="1470209" y="1523532"/>
                </a:lnTo>
                <a:lnTo>
                  <a:pt x="0" y="15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969024" y="3340375"/>
            <a:ext cx="6735506" cy="449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916" spc="291">
                <a:solidFill>
                  <a:srgbClr val="6BD4CD"/>
                </a:solidFill>
                <a:latin typeface="Josefin Sans"/>
                <a:ea typeface="Josefin Sans"/>
                <a:cs typeface="Josefin Sans"/>
                <a:sym typeface="Josefin Sans"/>
              </a:rPr>
              <a:t>LƯƠNG ĐÌNH HẢI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69024" y="3713524"/>
            <a:ext cx="6735506" cy="2594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1944">
                <a:solidFill>
                  <a:srgbClr val="6BD4CD"/>
                </a:solidFill>
                <a:latin typeface="Josefin Sans"/>
                <a:ea typeface="Josefin Sans"/>
                <a:cs typeface="Josefin Sans"/>
                <a:sym typeface="Josefin Sans"/>
              </a:rPr>
              <a:t>Vietnam National Institute of Educational Sciences</a:t>
            </a:r>
          </a:p>
          <a:p>
            <a:pPr algn="ctr">
              <a:lnSpc>
                <a:spcPts val="2916"/>
              </a:lnSpc>
            </a:pPr>
            <a:r>
              <a:rPr lang="en-US" sz="1944">
                <a:solidFill>
                  <a:srgbClr val="6BD4CD"/>
                </a:solidFill>
                <a:latin typeface="Josefin Sans"/>
                <a:ea typeface="Josefin Sans"/>
                <a:cs typeface="Josefin Sans"/>
                <a:sym typeface="Josefin Sans"/>
              </a:rPr>
              <a:t>(Vietnam Journal of Educational Sciences)</a:t>
            </a:r>
          </a:p>
          <a:p>
            <a:pPr algn="ctr">
              <a:lnSpc>
                <a:spcPts val="2916"/>
              </a:lnSpc>
            </a:pPr>
            <a:endParaRPr lang="en-US" sz="1944">
              <a:solidFill>
                <a:srgbClr val="6BD4CD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algn="ctr">
              <a:lnSpc>
                <a:spcPts val="2916"/>
              </a:lnSpc>
            </a:pPr>
            <a:r>
              <a:rPr lang="en-US" sz="1944">
                <a:solidFill>
                  <a:srgbClr val="6BD4CD"/>
                </a:solidFill>
                <a:latin typeface="Josefin Sans"/>
                <a:ea typeface="Josefin Sans"/>
                <a:cs typeface="Josefin Sans"/>
                <a:sym typeface="Josefin Sans"/>
              </a:rPr>
              <a:t>luongdinhhai@vnies.edu.vn</a:t>
            </a:r>
          </a:p>
          <a:p>
            <a:pPr algn="ctr">
              <a:lnSpc>
                <a:spcPts val="2916"/>
              </a:lnSpc>
            </a:pPr>
            <a:endParaRPr lang="en-US" sz="1944">
              <a:solidFill>
                <a:srgbClr val="6BD4CD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algn="ctr">
              <a:lnSpc>
                <a:spcPts val="2916"/>
              </a:lnSpc>
            </a:pPr>
            <a:r>
              <a:rPr lang="en-US" sz="1944">
                <a:solidFill>
                  <a:srgbClr val="6BD4CD"/>
                </a:solidFill>
                <a:latin typeface="Josefin Sans"/>
                <a:ea typeface="Josefin Sans"/>
                <a:cs typeface="Josefin Sans"/>
                <a:sym typeface="Josefin Sans"/>
              </a:rPr>
              <a:t>Dinh-Hai Luong</a:t>
            </a:r>
          </a:p>
          <a:p>
            <a:pPr algn="ctr">
              <a:lnSpc>
                <a:spcPts val="2916"/>
              </a:lnSpc>
            </a:pPr>
            <a:r>
              <a:rPr lang="en-US" sz="1944">
                <a:solidFill>
                  <a:srgbClr val="6BD4CD"/>
                </a:solidFill>
                <a:latin typeface="Josefin Sans"/>
                <a:ea typeface="Josefin Sans"/>
                <a:cs typeface="Josefin Sans"/>
                <a:sym typeface="Josefin Sans"/>
              </a:rPr>
              <a:t>Google Scholar | ORCID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14438" y="7726193"/>
            <a:ext cx="7181843" cy="41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1"/>
              </a:lnSpc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18379" y="1658243"/>
            <a:ext cx="11965491" cy="8014646"/>
          </a:xfrm>
          <a:custGeom>
            <a:avLst/>
            <a:gdLst/>
            <a:ahLst/>
            <a:cxnLst/>
            <a:rect l="l" t="t" r="r" b="b"/>
            <a:pathLst>
              <a:path w="11965491" h="8014646">
                <a:moveTo>
                  <a:pt x="0" y="0"/>
                </a:moveTo>
                <a:lnTo>
                  <a:pt x="11965492" y="0"/>
                </a:lnTo>
                <a:lnTo>
                  <a:pt x="11965492" y="8014646"/>
                </a:lnTo>
                <a:lnTo>
                  <a:pt x="0" y="8014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0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293013" y="811988"/>
            <a:ext cx="840011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 - EXAMPLE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431097" y="1955579"/>
            <a:ext cx="14007049" cy="6869482"/>
          </a:xfrm>
          <a:custGeom>
            <a:avLst/>
            <a:gdLst/>
            <a:ahLst/>
            <a:cxnLst/>
            <a:rect l="l" t="t" r="r" b="b"/>
            <a:pathLst>
              <a:path w="14007049" h="6869482">
                <a:moveTo>
                  <a:pt x="0" y="0"/>
                </a:moveTo>
                <a:lnTo>
                  <a:pt x="14007049" y="0"/>
                </a:lnTo>
                <a:lnTo>
                  <a:pt x="14007049" y="6869482"/>
                </a:lnTo>
                <a:lnTo>
                  <a:pt x="0" y="6869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" r="-929" b="-1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293013" y="811988"/>
            <a:ext cx="840011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 - EXAMPLE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297593" y="1669790"/>
            <a:ext cx="9407063" cy="7874260"/>
          </a:xfrm>
          <a:custGeom>
            <a:avLst/>
            <a:gdLst/>
            <a:ahLst/>
            <a:cxnLst/>
            <a:rect l="l" t="t" r="r" b="b"/>
            <a:pathLst>
              <a:path w="9407063" h="7874260">
                <a:moveTo>
                  <a:pt x="0" y="0"/>
                </a:moveTo>
                <a:lnTo>
                  <a:pt x="9407064" y="0"/>
                </a:lnTo>
                <a:lnTo>
                  <a:pt x="9407064" y="7874260"/>
                </a:lnTo>
                <a:lnTo>
                  <a:pt x="0" y="7874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3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293013" y="811988"/>
            <a:ext cx="840011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 - EXAMPLE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15191" y="1658243"/>
            <a:ext cx="12638860" cy="7600057"/>
          </a:xfrm>
          <a:custGeom>
            <a:avLst/>
            <a:gdLst/>
            <a:ahLst/>
            <a:cxnLst/>
            <a:rect l="l" t="t" r="r" b="b"/>
            <a:pathLst>
              <a:path w="12638860" h="7600057">
                <a:moveTo>
                  <a:pt x="0" y="0"/>
                </a:moveTo>
                <a:lnTo>
                  <a:pt x="12638860" y="0"/>
                </a:lnTo>
                <a:lnTo>
                  <a:pt x="12638860" y="7600057"/>
                </a:lnTo>
                <a:lnTo>
                  <a:pt x="0" y="7600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19" b="-3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293013" y="811988"/>
            <a:ext cx="840011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 - EXAMPLE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74063" y="1658243"/>
            <a:ext cx="11539874" cy="7740895"/>
          </a:xfrm>
          <a:custGeom>
            <a:avLst/>
            <a:gdLst/>
            <a:ahLst/>
            <a:cxnLst/>
            <a:rect l="l" t="t" r="r" b="b"/>
            <a:pathLst>
              <a:path w="11539874" h="7740895">
                <a:moveTo>
                  <a:pt x="0" y="0"/>
                </a:moveTo>
                <a:lnTo>
                  <a:pt x="11539874" y="0"/>
                </a:lnTo>
                <a:lnTo>
                  <a:pt x="11539874" y="7740895"/>
                </a:lnTo>
                <a:lnTo>
                  <a:pt x="0" y="774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6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293013" y="811988"/>
            <a:ext cx="840011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 - EXAMPLE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670732" y="1546957"/>
            <a:ext cx="9527779" cy="8195497"/>
          </a:xfrm>
          <a:custGeom>
            <a:avLst/>
            <a:gdLst/>
            <a:ahLst/>
            <a:cxnLst/>
            <a:rect l="l" t="t" r="r" b="b"/>
            <a:pathLst>
              <a:path w="9527779" h="8195497">
                <a:moveTo>
                  <a:pt x="0" y="0"/>
                </a:moveTo>
                <a:lnTo>
                  <a:pt x="9527779" y="0"/>
                </a:lnTo>
                <a:lnTo>
                  <a:pt x="9527779" y="8195497"/>
                </a:lnTo>
                <a:lnTo>
                  <a:pt x="0" y="819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900" t="-12755" r="-11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293013" y="811988"/>
            <a:ext cx="840011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 - EXAMPLE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097115" y="1756964"/>
            <a:ext cx="14675012" cy="7787086"/>
          </a:xfrm>
          <a:custGeom>
            <a:avLst/>
            <a:gdLst/>
            <a:ahLst/>
            <a:cxnLst/>
            <a:rect l="l" t="t" r="r" b="b"/>
            <a:pathLst>
              <a:path w="14675012" h="7787086">
                <a:moveTo>
                  <a:pt x="0" y="0"/>
                </a:moveTo>
                <a:lnTo>
                  <a:pt x="14675012" y="0"/>
                </a:lnTo>
                <a:lnTo>
                  <a:pt x="14675012" y="7787086"/>
                </a:lnTo>
                <a:lnTo>
                  <a:pt x="0" y="7787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1" r="-5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293013" y="811988"/>
            <a:ext cx="840011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BIBLIOMETRIC ANALYSIS - EXAMPLE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92641">
            <a:off x="1853217" y="-2526377"/>
            <a:ext cx="14137151" cy="14649897"/>
          </a:xfrm>
          <a:custGeom>
            <a:avLst/>
            <a:gdLst/>
            <a:ahLst/>
            <a:cxnLst/>
            <a:rect l="l" t="t" r="r" b="b"/>
            <a:pathLst>
              <a:path w="14137151" h="14649897">
                <a:moveTo>
                  <a:pt x="0" y="0"/>
                </a:moveTo>
                <a:lnTo>
                  <a:pt x="14137150" y="0"/>
                </a:lnTo>
                <a:lnTo>
                  <a:pt x="14137150" y="14649897"/>
                </a:lnTo>
                <a:lnTo>
                  <a:pt x="0" y="14649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816729" y="5468715"/>
            <a:ext cx="5328508" cy="5521770"/>
          </a:xfrm>
          <a:custGeom>
            <a:avLst/>
            <a:gdLst/>
            <a:ahLst/>
            <a:cxnLst/>
            <a:rect l="l" t="t" r="r" b="b"/>
            <a:pathLst>
              <a:path w="5328508" h="5521770">
                <a:moveTo>
                  <a:pt x="0" y="0"/>
                </a:moveTo>
                <a:lnTo>
                  <a:pt x="5328508" y="0"/>
                </a:lnTo>
                <a:lnTo>
                  <a:pt x="5328508" y="5521770"/>
                </a:lnTo>
                <a:lnTo>
                  <a:pt x="0" y="552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8884" y="8667750"/>
            <a:ext cx="2306858" cy="2390526"/>
          </a:xfrm>
          <a:custGeom>
            <a:avLst/>
            <a:gdLst/>
            <a:ahLst/>
            <a:cxnLst/>
            <a:rect l="l" t="t" r="r" b="b"/>
            <a:pathLst>
              <a:path w="2306858" h="2390526">
                <a:moveTo>
                  <a:pt x="0" y="0"/>
                </a:moveTo>
                <a:lnTo>
                  <a:pt x="2306858" y="0"/>
                </a:lnTo>
                <a:lnTo>
                  <a:pt x="2306858" y="2390526"/>
                </a:lnTo>
                <a:lnTo>
                  <a:pt x="0" y="2390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2967898" y="-2126071"/>
            <a:ext cx="6088708" cy="6309542"/>
          </a:xfrm>
          <a:custGeom>
            <a:avLst/>
            <a:gdLst/>
            <a:ahLst/>
            <a:cxnLst/>
            <a:rect l="l" t="t" r="r" b="b"/>
            <a:pathLst>
              <a:path w="6088708" h="6309542">
                <a:moveTo>
                  <a:pt x="0" y="0"/>
                </a:moveTo>
                <a:lnTo>
                  <a:pt x="6088708" y="0"/>
                </a:lnTo>
                <a:lnTo>
                  <a:pt x="6088708" y="6309542"/>
                </a:lnTo>
                <a:lnTo>
                  <a:pt x="0" y="6309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49029">
            <a:off x="16729013" y="2010975"/>
            <a:ext cx="1828804" cy="1895134"/>
          </a:xfrm>
          <a:custGeom>
            <a:avLst/>
            <a:gdLst/>
            <a:ahLst/>
            <a:cxnLst/>
            <a:rect l="l" t="t" r="r" b="b"/>
            <a:pathLst>
              <a:path w="1828804" h="1895134">
                <a:moveTo>
                  <a:pt x="0" y="0"/>
                </a:moveTo>
                <a:lnTo>
                  <a:pt x="1828804" y="0"/>
                </a:lnTo>
                <a:lnTo>
                  <a:pt x="1828804" y="1895134"/>
                </a:lnTo>
                <a:lnTo>
                  <a:pt x="0" y="1895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687800" y="1028700"/>
            <a:ext cx="571500" cy="57150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BD4C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52400" y="8077200"/>
            <a:ext cx="1181100" cy="118110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BD4C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68333" y="4320778"/>
            <a:ext cx="12951335" cy="162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 spc="359">
                <a:solidFill>
                  <a:srgbClr val="6BD4CD"/>
                </a:solidFill>
                <a:latin typeface="Josefin Sans"/>
                <a:ea typeface="Josefin Sans"/>
                <a:cs typeface="Josefin Sans"/>
                <a:sym typeface="Josefin Sans"/>
              </a:rPr>
              <a:t>IDENTIFING RESEARCH GAPS </a:t>
            </a:r>
          </a:p>
          <a:p>
            <a:pPr algn="ctr">
              <a:lnSpc>
                <a:spcPts val="4319"/>
              </a:lnSpc>
            </a:pPr>
            <a:r>
              <a:rPr lang="en-US" sz="3599" spc="359">
                <a:solidFill>
                  <a:srgbClr val="6BD4CD"/>
                </a:solidFill>
                <a:latin typeface="Josefin Sans"/>
                <a:ea typeface="Josefin Sans"/>
                <a:cs typeface="Josefin Sans"/>
                <a:sym typeface="Josefin Sans"/>
              </a:rPr>
              <a:t>THROUGH BIBLIOMETRIC ANALYSIS?</a:t>
            </a:r>
          </a:p>
          <a:p>
            <a:pPr algn="ctr">
              <a:lnSpc>
                <a:spcPts val="4320"/>
              </a:lnSpc>
            </a:pPr>
            <a:endParaRPr lang="en-US" sz="3599" spc="359">
              <a:solidFill>
                <a:srgbClr val="6BD4CD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3812">
            <a:off x="7734484" y="-1426231"/>
            <a:ext cx="12139540" cy="12579834"/>
          </a:xfrm>
          <a:custGeom>
            <a:avLst/>
            <a:gdLst/>
            <a:ahLst/>
            <a:cxnLst/>
            <a:rect l="l" t="t" r="r" b="b"/>
            <a:pathLst>
              <a:path w="12139540" h="12579834">
                <a:moveTo>
                  <a:pt x="0" y="0"/>
                </a:moveTo>
                <a:lnTo>
                  <a:pt x="12139540" y="0"/>
                </a:lnTo>
                <a:lnTo>
                  <a:pt x="12139540" y="12579834"/>
                </a:lnTo>
                <a:lnTo>
                  <a:pt x="0" y="12579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978710">
            <a:off x="-233156" y="706927"/>
            <a:ext cx="9505467" cy="9850225"/>
          </a:xfrm>
          <a:custGeom>
            <a:avLst/>
            <a:gdLst/>
            <a:ahLst/>
            <a:cxnLst/>
            <a:rect l="l" t="t" r="r" b="b"/>
            <a:pathLst>
              <a:path w="9505467" h="9850225">
                <a:moveTo>
                  <a:pt x="0" y="0"/>
                </a:moveTo>
                <a:lnTo>
                  <a:pt x="9505467" y="0"/>
                </a:lnTo>
                <a:lnTo>
                  <a:pt x="9505467" y="9850225"/>
                </a:lnTo>
                <a:lnTo>
                  <a:pt x="0" y="9850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8797617">
            <a:off x="-802670" y="-2095492"/>
            <a:ext cx="4648188" cy="4816776"/>
          </a:xfrm>
          <a:custGeom>
            <a:avLst/>
            <a:gdLst/>
            <a:ahLst/>
            <a:cxnLst/>
            <a:rect l="l" t="t" r="r" b="b"/>
            <a:pathLst>
              <a:path w="4648188" h="4816776">
                <a:moveTo>
                  <a:pt x="0" y="0"/>
                </a:moveTo>
                <a:lnTo>
                  <a:pt x="4648188" y="0"/>
                </a:lnTo>
                <a:lnTo>
                  <a:pt x="4648188" y="4816775"/>
                </a:lnTo>
                <a:lnTo>
                  <a:pt x="0" y="4816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7259300" y="8401050"/>
            <a:ext cx="1181100" cy="11811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2EDF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09600" y="742950"/>
            <a:ext cx="571500" cy="57150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2E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0149955">
            <a:off x="-1034470" y="1464703"/>
            <a:ext cx="1772951" cy="1837255"/>
          </a:xfrm>
          <a:custGeom>
            <a:avLst/>
            <a:gdLst/>
            <a:ahLst/>
            <a:cxnLst/>
            <a:rect l="l" t="t" r="r" b="b"/>
            <a:pathLst>
              <a:path w="1772951" h="1837255">
                <a:moveTo>
                  <a:pt x="0" y="0"/>
                </a:moveTo>
                <a:lnTo>
                  <a:pt x="1772951" y="0"/>
                </a:lnTo>
                <a:lnTo>
                  <a:pt x="1772951" y="1837254"/>
                </a:lnTo>
                <a:lnTo>
                  <a:pt x="0" y="1837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3132020">
            <a:off x="15091655" y="9284087"/>
            <a:ext cx="2397624" cy="2484585"/>
          </a:xfrm>
          <a:custGeom>
            <a:avLst/>
            <a:gdLst/>
            <a:ahLst/>
            <a:cxnLst/>
            <a:rect l="l" t="t" r="r" b="b"/>
            <a:pathLst>
              <a:path w="2397624" h="2484585">
                <a:moveTo>
                  <a:pt x="0" y="0"/>
                </a:moveTo>
                <a:lnTo>
                  <a:pt x="2397624" y="0"/>
                </a:lnTo>
                <a:lnTo>
                  <a:pt x="2397624" y="2484585"/>
                </a:lnTo>
                <a:lnTo>
                  <a:pt x="0" y="2484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846800" y="1314450"/>
            <a:ext cx="5554435" cy="7754137"/>
          </a:xfrm>
          <a:custGeom>
            <a:avLst/>
            <a:gdLst/>
            <a:ahLst/>
            <a:cxnLst/>
            <a:rect l="l" t="t" r="r" b="b"/>
            <a:pathLst>
              <a:path w="5554435" h="7754137">
                <a:moveTo>
                  <a:pt x="0" y="0"/>
                </a:moveTo>
                <a:lnTo>
                  <a:pt x="5554435" y="0"/>
                </a:lnTo>
                <a:lnTo>
                  <a:pt x="5554435" y="7754137"/>
                </a:lnTo>
                <a:lnTo>
                  <a:pt x="0" y="77541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557" b="-2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028700" y="4486573"/>
            <a:ext cx="6953650" cy="1313855"/>
            <a:chOff x="0" y="0"/>
            <a:chExt cx="9271533" cy="175180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3097"/>
              <a:ext cx="9271533" cy="848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31180"/>
              <a:ext cx="9271533" cy="680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1"/>
                </a:lnSpc>
              </a:pPr>
              <a:r>
                <a:rPr lang="en-US" sz="2894">
                  <a:solidFill>
                    <a:srgbClr val="6BD4CD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No research gap was represented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3812">
            <a:off x="7734484" y="-1426231"/>
            <a:ext cx="12139540" cy="12579834"/>
          </a:xfrm>
          <a:custGeom>
            <a:avLst/>
            <a:gdLst/>
            <a:ahLst/>
            <a:cxnLst/>
            <a:rect l="l" t="t" r="r" b="b"/>
            <a:pathLst>
              <a:path w="12139540" h="12579834">
                <a:moveTo>
                  <a:pt x="0" y="0"/>
                </a:moveTo>
                <a:lnTo>
                  <a:pt x="12139540" y="0"/>
                </a:lnTo>
                <a:lnTo>
                  <a:pt x="12139540" y="12579834"/>
                </a:lnTo>
                <a:lnTo>
                  <a:pt x="0" y="12579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978710">
            <a:off x="-233156" y="706927"/>
            <a:ext cx="9505467" cy="9850225"/>
          </a:xfrm>
          <a:custGeom>
            <a:avLst/>
            <a:gdLst/>
            <a:ahLst/>
            <a:cxnLst/>
            <a:rect l="l" t="t" r="r" b="b"/>
            <a:pathLst>
              <a:path w="9505467" h="9850225">
                <a:moveTo>
                  <a:pt x="0" y="0"/>
                </a:moveTo>
                <a:lnTo>
                  <a:pt x="9505467" y="0"/>
                </a:lnTo>
                <a:lnTo>
                  <a:pt x="9505467" y="9850225"/>
                </a:lnTo>
                <a:lnTo>
                  <a:pt x="0" y="9850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8797617">
            <a:off x="-802670" y="-2095492"/>
            <a:ext cx="4648188" cy="4816776"/>
          </a:xfrm>
          <a:custGeom>
            <a:avLst/>
            <a:gdLst/>
            <a:ahLst/>
            <a:cxnLst/>
            <a:rect l="l" t="t" r="r" b="b"/>
            <a:pathLst>
              <a:path w="4648188" h="4816776">
                <a:moveTo>
                  <a:pt x="0" y="0"/>
                </a:moveTo>
                <a:lnTo>
                  <a:pt x="4648188" y="0"/>
                </a:lnTo>
                <a:lnTo>
                  <a:pt x="4648188" y="4816775"/>
                </a:lnTo>
                <a:lnTo>
                  <a:pt x="0" y="4816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7259300" y="8401050"/>
            <a:ext cx="1181100" cy="11811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2EDF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09600" y="742950"/>
            <a:ext cx="571500" cy="57150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2E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0149955">
            <a:off x="-1034470" y="1464703"/>
            <a:ext cx="1772951" cy="1837255"/>
          </a:xfrm>
          <a:custGeom>
            <a:avLst/>
            <a:gdLst/>
            <a:ahLst/>
            <a:cxnLst/>
            <a:rect l="l" t="t" r="r" b="b"/>
            <a:pathLst>
              <a:path w="1772951" h="1837255">
                <a:moveTo>
                  <a:pt x="0" y="0"/>
                </a:moveTo>
                <a:lnTo>
                  <a:pt x="1772951" y="0"/>
                </a:lnTo>
                <a:lnTo>
                  <a:pt x="1772951" y="1837254"/>
                </a:lnTo>
                <a:lnTo>
                  <a:pt x="0" y="1837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3132020">
            <a:off x="15091655" y="9284087"/>
            <a:ext cx="2397624" cy="2484585"/>
          </a:xfrm>
          <a:custGeom>
            <a:avLst/>
            <a:gdLst/>
            <a:ahLst/>
            <a:cxnLst/>
            <a:rect l="l" t="t" r="r" b="b"/>
            <a:pathLst>
              <a:path w="2397624" h="2484585">
                <a:moveTo>
                  <a:pt x="0" y="0"/>
                </a:moveTo>
                <a:lnTo>
                  <a:pt x="2397624" y="0"/>
                </a:lnTo>
                <a:lnTo>
                  <a:pt x="2397624" y="2484585"/>
                </a:lnTo>
                <a:lnTo>
                  <a:pt x="0" y="2484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11424" y="2383330"/>
            <a:ext cx="6185661" cy="6185661"/>
          </a:xfrm>
          <a:custGeom>
            <a:avLst/>
            <a:gdLst/>
            <a:ahLst/>
            <a:cxnLst/>
            <a:rect l="l" t="t" r="r" b="b"/>
            <a:pathLst>
              <a:path w="6185661" h="6185661">
                <a:moveTo>
                  <a:pt x="0" y="0"/>
                </a:moveTo>
                <a:lnTo>
                  <a:pt x="6185661" y="0"/>
                </a:lnTo>
                <a:lnTo>
                  <a:pt x="6185661" y="6185661"/>
                </a:lnTo>
                <a:lnTo>
                  <a:pt x="0" y="61856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028700" y="3378398"/>
            <a:ext cx="6953650" cy="3540373"/>
            <a:chOff x="0" y="-13097"/>
            <a:chExt cx="9271533" cy="472049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3097"/>
              <a:ext cx="9271533" cy="848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4200" b="1" spc="420">
                  <a:solidFill>
                    <a:srgbClr val="6BD4CD"/>
                  </a:solidFill>
                  <a:latin typeface="Josefin Sans Semi-Bold"/>
                  <a:ea typeface="Josefin Sans Semi-Bold"/>
                  <a:cs typeface="Josefin Sans Semi-Bold"/>
                  <a:sym typeface="Josefin Sans Semi-Bold"/>
                </a:rPr>
                <a:t>BIBLIOMETRICS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31180"/>
              <a:ext cx="9271533" cy="36762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1"/>
                </a:lnSpc>
              </a:pPr>
              <a:r>
                <a:rPr lang="en-US" sz="2894">
                  <a:solidFill>
                    <a:srgbClr val="6BD4CD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Literature Review </a:t>
              </a:r>
            </a:p>
            <a:p>
              <a:pPr algn="ctr">
                <a:lnSpc>
                  <a:spcPts val="4341"/>
                </a:lnSpc>
              </a:pPr>
              <a:r>
                <a:rPr lang="en-US" sz="2400" i="1">
                  <a:solidFill>
                    <a:srgbClr val="6BD4CD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(Research Gaps)</a:t>
              </a:r>
            </a:p>
            <a:p>
              <a:pPr algn="ctr">
                <a:lnSpc>
                  <a:spcPts val="4341"/>
                </a:lnSpc>
              </a:pPr>
              <a:r>
                <a:rPr lang="en-US" sz="2894">
                  <a:solidFill>
                    <a:srgbClr val="6BD4CD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Publication</a:t>
              </a:r>
            </a:p>
            <a:p>
              <a:pPr algn="ctr">
                <a:lnSpc>
                  <a:spcPts val="4341"/>
                </a:lnSpc>
              </a:pPr>
              <a:r>
                <a:rPr lang="en-US" sz="2894">
                  <a:solidFill>
                    <a:srgbClr val="6BD4CD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Ranking</a:t>
              </a:r>
            </a:p>
            <a:p>
              <a:pPr algn="ctr">
                <a:lnSpc>
                  <a:spcPts val="4341"/>
                </a:lnSpc>
              </a:pPr>
              <a:endParaRPr lang="en-US" sz="2894">
                <a:solidFill>
                  <a:srgbClr val="6BD4CD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47850" y="1675086"/>
            <a:ext cx="9022901" cy="9350156"/>
          </a:xfrm>
          <a:custGeom>
            <a:avLst/>
            <a:gdLst/>
            <a:ahLst/>
            <a:cxnLst/>
            <a:rect l="l" t="t" r="r" b="b"/>
            <a:pathLst>
              <a:path w="9022901" h="9350156">
                <a:moveTo>
                  <a:pt x="0" y="0"/>
                </a:moveTo>
                <a:lnTo>
                  <a:pt x="9022900" y="0"/>
                </a:lnTo>
                <a:lnTo>
                  <a:pt x="9022900" y="9350156"/>
                </a:lnTo>
                <a:lnTo>
                  <a:pt x="0" y="9350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13615654" y="-2642814"/>
            <a:ext cx="5534692" cy="5735432"/>
          </a:xfrm>
          <a:custGeom>
            <a:avLst/>
            <a:gdLst/>
            <a:ahLst/>
            <a:cxnLst/>
            <a:rect l="l" t="t" r="r" b="b"/>
            <a:pathLst>
              <a:path w="5534692" h="5735432">
                <a:moveTo>
                  <a:pt x="0" y="0"/>
                </a:moveTo>
                <a:lnTo>
                  <a:pt x="5534692" y="0"/>
                </a:lnTo>
                <a:lnTo>
                  <a:pt x="5534692" y="5735431"/>
                </a:lnTo>
                <a:lnTo>
                  <a:pt x="0" y="57354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653010">
            <a:off x="-2710651" y="-2116072"/>
            <a:ext cx="8774102" cy="9092333"/>
          </a:xfrm>
          <a:custGeom>
            <a:avLst/>
            <a:gdLst/>
            <a:ahLst/>
            <a:cxnLst/>
            <a:rect l="l" t="t" r="r" b="b"/>
            <a:pathLst>
              <a:path w="8774102" h="9092333">
                <a:moveTo>
                  <a:pt x="0" y="0"/>
                </a:moveTo>
                <a:lnTo>
                  <a:pt x="8774102" y="0"/>
                </a:lnTo>
                <a:lnTo>
                  <a:pt x="8774102" y="9092334"/>
                </a:lnTo>
                <a:lnTo>
                  <a:pt x="0" y="909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96806">
            <a:off x="-1451748" y="4448377"/>
            <a:ext cx="6599197" cy="6838546"/>
          </a:xfrm>
          <a:custGeom>
            <a:avLst/>
            <a:gdLst/>
            <a:ahLst/>
            <a:cxnLst/>
            <a:rect l="l" t="t" r="r" b="b"/>
            <a:pathLst>
              <a:path w="6599197" h="6838546">
                <a:moveTo>
                  <a:pt x="0" y="0"/>
                </a:moveTo>
                <a:lnTo>
                  <a:pt x="6599196" y="0"/>
                </a:lnTo>
                <a:lnTo>
                  <a:pt x="6599196" y="6838546"/>
                </a:lnTo>
                <a:lnTo>
                  <a:pt x="0" y="6838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234702">
            <a:off x="1013423" y="-1136922"/>
            <a:ext cx="2628319" cy="2723647"/>
          </a:xfrm>
          <a:custGeom>
            <a:avLst/>
            <a:gdLst/>
            <a:ahLst/>
            <a:cxnLst/>
            <a:rect l="l" t="t" r="r" b="b"/>
            <a:pathLst>
              <a:path w="2628319" h="2723647">
                <a:moveTo>
                  <a:pt x="0" y="0"/>
                </a:moveTo>
                <a:lnTo>
                  <a:pt x="2628320" y="0"/>
                </a:lnTo>
                <a:lnTo>
                  <a:pt x="2628320" y="2723647"/>
                </a:lnTo>
                <a:lnTo>
                  <a:pt x="0" y="2723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327134">
            <a:off x="16950340" y="6599166"/>
            <a:ext cx="1658546" cy="1718700"/>
          </a:xfrm>
          <a:custGeom>
            <a:avLst/>
            <a:gdLst/>
            <a:ahLst/>
            <a:cxnLst/>
            <a:rect l="l" t="t" r="r" b="b"/>
            <a:pathLst>
              <a:path w="1658546" h="1718700">
                <a:moveTo>
                  <a:pt x="0" y="0"/>
                </a:moveTo>
                <a:lnTo>
                  <a:pt x="1658546" y="0"/>
                </a:lnTo>
                <a:lnTo>
                  <a:pt x="1658546" y="1718700"/>
                </a:lnTo>
                <a:lnTo>
                  <a:pt x="0" y="171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152400" y="1028700"/>
            <a:ext cx="1181100" cy="11811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687800" y="8686800"/>
            <a:ext cx="571500" cy="5715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09975" y="4158407"/>
            <a:ext cx="7868050" cy="2287637"/>
            <a:chOff x="0" y="0"/>
            <a:chExt cx="10490733" cy="305018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432792"/>
              <a:ext cx="10490733" cy="809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b="1" spc="399">
                  <a:solidFill>
                    <a:srgbClr val="04345C"/>
                  </a:solidFill>
                  <a:latin typeface="Josefin Sans Bold"/>
                  <a:ea typeface="Josefin Sans Bold"/>
                  <a:cs typeface="Josefin Sans Bold"/>
                  <a:sym typeface="Josefin Sans Bold"/>
                </a:rPr>
                <a:t>CONTENT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43917"/>
              <a:ext cx="10490733" cy="2516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7"/>
                </a:lnSpc>
              </a:pPr>
              <a:endParaRPr/>
            </a:p>
            <a:p>
              <a:pPr algn="ctr">
                <a:lnSpc>
                  <a:spcPts val="3867"/>
                </a:lnSpc>
              </a:pPr>
              <a:r>
                <a:rPr lang="en-US" sz="2578">
                  <a:solidFill>
                    <a:srgbClr val="04345C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Research gap</a:t>
              </a:r>
            </a:p>
            <a:p>
              <a:pPr algn="ctr">
                <a:lnSpc>
                  <a:spcPts val="3867"/>
                </a:lnSpc>
              </a:pPr>
              <a:r>
                <a:rPr lang="en-US" sz="2578">
                  <a:solidFill>
                    <a:srgbClr val="04345C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Bibliometric analysis</a:t>
              </a:r>
            </a:p>
            <a:p>
              <a:pPr algn="ctr">
                <a:lnSpc>
                  <a:spcPts val="3867"/>
                </a:lnSpc>
              </a:pPr>
              <a:r>
                <a:rPr lang="en-US" sz="2578">
                  <a:solidFill>
                    <a:srgbClr val="04345C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Practical guides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69879">
            <a:off x="-880699" y="-984902"/>
            <a:ext cx="14062065" cy="14572088"/>
          </a:xfrm>
          <a:custGeom>
            <a:avLst/>
            <a:gdLst/>
            <a:ahLst/>
            <a:cxnLst/>
            <a:rect l="l" t="t" r="r" b="b"/>
            <a:pathLst>
              <a:path w="14062065" h="14572088">
                <a:moveTo>
                  <a:pt x="0" y="0"/>
                </a:moveTo>
                <a:lnTo>
                  <a:pt x="14062065" y="0"/>
                </a:lnTo>
                <a:lnTo>
                  <a:pt x="14062065" y="14572088"/>
                </a:lnTo>
                <a:lnTo>
                  <a:pt x="0" y="1457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39563" y="1019175"/>
            <a:ext cx="1601973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PRACTICAL GUIDES - ANNUAL PRODUCTION</a:t>
            </a:r>
          </a:p>
        </p:txBody>
      </p:sp>
      <p:sp>
        <p:nvSpPr>
          <p:cNvPr id="9" name="Freeform 9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0" y="2211175"/>
            <a:ext cx="8634831" cy="5414881"/>
          </a:xfrm>
          <a:custGeom>
            <a:avLst/>
            <a:gdLst/>
            <a:ahLst/>
            <a:cxnLst/>
            <a:rect l="l" t="t" r="r" b="b"/>
            <a:pathLst>
              <a:path w="8634831" h="5414881">
                <a:moveTo>
                  <a:pt x="0" y="0"/>
                </a:moveTo>
                <a:lnTo>
                  <a:pt x="8634831" y="0"/>
                </a:lnTo>
                <a:lnTo>
                  <a:pt x="8634831" y="5414882"/>
                </a:lnTo>
                <a:lnTo>
                  <a:pt x="0" y="5414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4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6746" y="2211175"/>
            <a:ext cx="9451254" cy="5414881"/>
          </a:xfrm>
          <a:custGeom>
            <a:avLst/>
            <a:gdLst/>
            <a:ahLst/>
            <a:cxnLst/>
            <a:rect l="l" t="t" r="r" b="b"/>
            <a:pathLst>
              <a:path w="9451254" h="5414881">
                <a:moveTo>
                  <a:pt x="0" y="0"/>
                </a:moveTo>
                <a:lnTo>
                  <a:pt x="9451254" y="0"/>
                </a:lnTo>
                <a:lnTo>
                  <a:pt x="9451254" y="5414882"/>
                </a:lnTo>
                <a:lnTo>
                  <a:pt x="0" y="54148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104247" y="7818299"/>
            <a:ext cx="536436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  <a:spcBef>
                <a:spcPct val="0"/>
              </a:spcBef>
            </a:pPr>
            <a:r>
              <a:rPr lang="en-US" sz="1439" spc="143">
                <a:solidFill>
                  <a:srgbClr val="04345C"/>
                </a:solidFill>
                <a:latin typeface="Josefin Sans"/>
                <a:ea typeface="Josefin Sans"/>
                <a:cs typeface="Josefin Sans"/>
                <a:sym typeface="Josefin Sans"/>
                <a:hlinkClick r:id="rId6" tooltip="https://www.researchgate.net/publication/381311546_A_Bibliometric_Analysis_of_Scientific_Research_in_Turkey_on_National_Parks_Between_2002_and_2021?_tp=eyJjb250ZXh0Ijp7ImZpcnN0UGFnZSI6Il9kaXJlY3QiLCJwYWdlIjoicHVibGljYXRpb24ifX0"/>
              </a:rPr>
              <a:t>A Bibliometric Analysis of Scientific Research in Turkey on National Parks Between 2002 and 2021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23648" y="7818299"/>
            <a:ext cx="5587535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  <a:spcBef>
                <a:spcPct val="0"/>
              </a:spcBef>
            </a:pPr>
            <a:r>
              <a:rPr lang="en-US" sz="1439" spc="143">
                <a:solidFill>
                  <a:srgbClr val="04345C"/>
                </a:solidFill>
                <a:latin typeface="Josefin Sans"/>
                <a:ea typeface="Josefin Sans"/>
                <a:cs typeface="Josefin Sans"/>
                <a:sym typeface="Josefin Sans"/>
                <a:hlinkClick r:id="rId6" tooltip="https://www.researchgate.net/publication/381311546_A_Bibliometric_Analysis_of_Scientific_Research_in_Turkey_on_National_Parks_Between_2002_and_2021?_tp=eyJjb250ZXh0Ijp7ImZpcnN0UGFnZSI6Il9kaXJlY3QiLCJwYWdlIjoicHVibGljYXRpb24ifX0"/>
              </a:rPr>
              <a:t>Bibliometric Analysis of Research Trends on Quantum-Dot-Sensitized Solar Cells over Two Decades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69879">
            <a:off x="-880699" y="-984902"/>
            <a:ext cx="14062065" cy="14572088"/>
          </a:xfrm>
          <a:custGeom>
            <a:avLst/>
            <a:gdLst/>
            <a:ahLst/>
            <a:cxnLst/>
            <a:rect l="l" t="t" r="r" b="b"/>
            <a:pathLst>
              <a:path w="14062065" h="14572088">
                <a:moveTo>
                  <a:pt x="0" y="0"/>
                </a:moveTo>
                <a:lnTo>
                  <a:pt x="14062065" y="0"/>
                </a:lnTo>
                <a:lnTo>
                  <a:pt x="14062065" y="14572088"/>
                </a:lnTo>
                <a:lnTo>
                  <a:pt x="0" y="1457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39563" y="1019175"/>
            <a:ext cx="1601973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PRACTICAL GUIDES - STRENGTH VS WEAKNESS</a:t>
            </a:r>
          </a:p>
        </p:txBody>
      </p:sp>
      <p:sp>
        <p:nvSpPr>
          <p:cNvPr id="9" name="Freeform 9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190737" y="1720481"/>
            <a:ext cx="11906525" cy="7537819"/>
          </a:xfrm>
          <a:custGeom>
            <a:avLst/>
            <a:gdLst/>
            <a:ahLst/>
            <a:cxnLst/>
            <a:rect l="l" t="t" r="r" b="b"/>
            <a:pathLst>
              <a:path w="11906525" h="7537819">
                <a:moveTo>
                  <a:pt x="0" y="0"/>
                </a:moveTo>
                <a:lnTo>
                  <a:pt x="11906526" y="0"/>
                </a:lnTo>
                <a:lnTo>
                  <a:pt x="11906526" y="7537819"/>
                </a:lnTo>
                <a:lnTo>
                  <a:pt x="0" y="7537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4" r="-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755926" y="9544050"/>
            <a:ext cx="8329811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  <a:spcBef>
                <a:spcPct val="0"/>
              </a:spcBef>
            </a:pPr>
            <a:r>
              <a:rPr lang="en-US" sz="1200" b="1" spc="12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Science beyond English: to what extent do Vietnamese scholars publish in non-English languages?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69879">
            <a:off x="-880699" y="-984902"/>
            <a:ext cx="14062065" cy="14572088"/>
          </a:xfrm>
          <a:custGeom>
            <a:avLst/>
            <a:gdLst/>
            <a:ahLst/>
            <a:cxnLst/>
            <a:rect l="l" t="t" r="r" b="b"/>
            <a:pathLst>
              <a:path w="14062065" h="14572088">
                <a:moveTo>
                  <a:pt x="0" y="0"/>
                </a:moveTo>
                <a:lnTo>
                  <a:pt x="14062065" y="0"/>
                </a:lnTo>
                <a:lnTo>
                  <a:pt x="14062065" y="14572088"/>
                </a:lnTo>
                <a:lnTo>
                  <a:pt x="0" y="1457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39563" y="1019175"/>
            <a:ext cx="1601973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PRACTICAL GUIDES - IMPACT SCHOLARS</a:t>
            </a:r>
          </a:p>
        </p:txBody>
      </p:sp>
      <p:sp>
        <p:nvSpPr>
          <p:cNvPr id="9" name="Freeform 9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610285" y="1845133"/>
            <a:ext cx="9345074" cy="7517942"/>
          </a:xfrm>
          <a:custGeom>
            <a:avLst/>
            <a:gdLst/>
            <a:ahLst/>
            <a:cxnLst/>
            <a:rect l="l" t="t" r="r" b="b"/>
            <a:pathLst>
              <a:path w="9345074" h="7517942">
                <a:moveTo>
                  <a:pt x="0" y="0"/>
                </a:moveTo>
                <a:lnTo>
                  <a:pt x="9345074" y="0"/>
                </a:lnTo>
                <a:lnTo>
                  <a:pt x="9345074" y="7517942"/>
                </a:lnTo>
                <a:lnTo>
                  <a:pt x="0" y="7517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9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8140105" y="9544050"/>
            <a:ext cx="2007791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  <a:spcBef>
                <a:spcPct val="0"/>
              </a:spcBef>
            </a:pPr>
            <a:r>
              <a:rPr lang="en-US" sz="1200" b="1" spc="12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Source: Luong Dinh Hai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69879">
            <a:off x="-880699" y="-984902"/>
            <a:ext cx="14062065" cy="14572088"/>
          </a:xfrm>
          <a:custGeom>
            <a:avLst/>
            <a:gdLst/>
            <a:ahLst/>
            <a:cxnLst/>
            <a:rect l="l" t="t" r="r" b="b"/>
            <a:pathLst>
              <a:path w="14062065" h="14572088">
                <a:moveTo>
                  <a:pt x="0" y="0"/>
                </a:moveTo>
                <a:lnTo>
                  <a:pt x="14062065" y="0"/>
                </a:lnTo>
                <a:lnTo>
                  <a:pt x="14062065" y="14572088"/>
                </a:lnTo>
                <a:lnTo>
                  <a:pt x="0" y="1457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39563" y="1019175"/>
            <a:ext cx="1601973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PRACTICAL GUIDES - RESEARCH COMMUNITY</a:t>
            </a:r>
          </a:p>
        </p:txBody>
      </p:sp>
      <p:sp>
        <p:nvSpPr>
          <p:cNvPr id="9" name="Freeform 9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713027" y="1566377"/>
            <a:ext cx="12576196" cy="7691923"/>
          </a:xfrm>
          <a:custGeom>
            <a:avLst/>
            <a:gdLst/>
            <a:ahLst/>
            <a:cxnLst/>
            <a:rect l="l" t="t" r="r" b="b"/>
            <a:pathLst>
              <a:path w="12576196" h="7691923">
                <a:moveTo>
                  <a:pt x="0" y="0"/>
                </a:moveTo>
                <a:lnTo>
                  <a:pt x="12576196" y="0"/>
                </a:lnTo>
                <a:lnTo>
                  <a:pt x="12576196" y="7691923"/>
                </a:lnTo>
                <a:lnTo>
                  <a:pt x="0" y="7691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" t="-671" r="-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124176" y="9544050"/>
            <a:ext cx="10039648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  <a:spcBef>
                <a:spcPct val="0"/>
              </a:spcBef>
            </a:pPr>
            <a:r>
              <a:rPr lang="en-US" sz="1200" spc="120">
                <a:solidFill>
                  <a:srgbClr val="04345C"/>
                </a:solidFill>
                <a:latin typeface="Josefin Sans"/>
                <a:ea typeface="Josefin Sans"/>
                <a:cs typeface="Josefin Sans"/>
                <a:sym typeface="Josefin Sans"/>
                <a:hlinkClick r:id="rId5" tooltip="https://scholar.google.com/citations?view_op=view_citation&amp;hl=en&amp;user=b29zSgEAAAAJ&amp;citation_for_view=b29zSgEAAAAJ:roLk4NBRz8UC"/>
              </a:rPr>
              <a:t>A bibliometric review of research on international student mobilities in Asia with Scopus dataset between 1984 and 2019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69879">
            <a:off x="-880699" y="-984902"/>
            <a:ext cx="14062065" cy="14572088"/>
          </a:xfrm>
          <a:custGeom>
            <a:avLst/>
            <a:gdLst/>
            <a:ahLst/>
            <a:cxnLst/>
            <a:rect l="l" t="t" r="r" b="b"/>
            <a:pathLst>
              <a:path w="14062065" h="14572088">
                <a:moveTo>
                  <a:pt x="0" y="0"/>
                </a:moveTo>
                <a:lnTo>
                  <a:pt x="14062065" y="0"/>
                </a:lnTo>
                <a:lnTo>
                  <a:pt x="14062065" y="14572088"/>
                </a:lnTo>
                <a:lnTo>
                  <a:pt x="0" y="1457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1019175"/>
            <a:ext cx="1828800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PRACTICAL GUIDES - COUNTRIES’ COLLABORATIONS</a:t>
            </a:r>
          </a:p>
        </p:txBody>
      </p:sp>
      <p:sp>
        <p:nvSpPr>
          <p:cNvPr id="9" name="Freeform 9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574291" y="1658243"/>
            <a:ext cx="12853667" cy="7712903"/>
          </a:xfrm>
          <a:custGeom>
            <a:avLst/>
            <a:gdLst/>
            <a:ahLst/>
            <a:cxnLst/>
            <a:rect l="l" t="t" r="r" b="b"/>
            <a:pathLst>
              <a:path w="12853667" h="7712903">
                <a:moveTo>
                  <a:pt x="0" y="0"/>
                </a:moveTo>
                <a:lnTo>
                  <a:pt x="12853668" y="0"/>
                </a:lnTo>
                <a:lnTo>
                  <a:pt x="12853668" y="7712903"/>
                </a:lnTo>
                <a:lnTo>
                  <a:pt x="0" y="7712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" t="-2607" r="-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124176" y="9544050"/>
            <a:ext cx="10039648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  <a:spcBef>
                <a:spcPct val="0"/>
              </a:spcBef>
            </a:pPr>
            <a:r>
              <a:rPr lang="en-US" sz="1200" spc="120">
                <a:solidFill>
                  <a:srgbClr val="04345C"/>
                </a:solidFill>
                <a:latin typeface="Josefin Sans"/>
                <a:ea typeface="Josefin Sans"/>
                <a:cs typeface="Josefin Sans"/>
                <a:sym typeface="Josefin Sans"/>
                <a:hlinkClick r:id="rId5" tooltip="https://scholar.google.com/citations?view_op=view_citation&amp;hl=en&amp;user=b29zSgEAAAAJ&amp;citation_for_view=b29zSgEAAAAJ:roLk4NBRz8UC"/>
              </a:rPr>
              <a:t>A bibliometric review of research on international student mobilities in Asia with Scopus dataset between 1984 and 2019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69879">
            <a:off x="-880699" y="-984902"/>
            <a:ext cx="14062065" cy="14572088"/>
          </a:xfrm>
          <a:custGeom>
            <a:avLst/>
            <a:gdLst/>
            <a:ahLst/>
            <a:cxnLst/>
            <a:rect l="l" t="t" r="r" b="b"/>
            <a:pathLst>
              <a:path w="14062065" h="14572088">
                <a:moveTo>
                  <a:pt x="0" y="0"/>
                </a:moveTo>
                <a:lnTo>
                  <a:pt x="14062065" y="0"/>
                </a:lnTo>
                <a:lnTo>
                  <a:pt x="14062065" y="14572088"/>
                </a:lnTo>
                <a:lnTo>
                  <a:pt x="0" y="1457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1019175"/>
            <a:ext cx="1828800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PRACTICAL GUIDES - RELEVANT SOURCES</a:t>
            </a:r>
          </a:p>
        </p:txBody>
      </p:sp>
      <p:sp>
        <p:nvSpPr>
          <p:cNvPr id="9" name="Freeform 9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7134" y="1576845"/>
            <a:ext cx="14893732" cy="7876260"/>
          </a:xfrm>
          <a:custGeom>
            <a:avLst/>
            <a:gdLst/>
            <a:ahLst/>
            <a:cxnLst/>
            <a:rect l="l" t="t" r="r" b="b"/>
            <a:pathLst>
              <a:path w="14893732" h="7876260">
                <a:moveTo>
                  <a:pt x="0" y="0"/>
                </a:moveTo>
                <a:lnTo>
                  <a:pt x="14893732" y="0"/>
                </a:lnTo>
                <a:lnTo>
                  <a:pt x="14893732" y="7876260"/>
                </a:lnTo>
                <a:lnTo>
                  <a:pt x="0" y="787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124176" y="9544050"/>
            <a:ext cx="10039648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  <a:spcBef>
                <a:spcPct val="0"/>
              </a:spcBef>
            </a:pPr>
            <a:r>
              <a:rPr lang="en-US" sz="1200" spc="120">
                <a:solidFill>
                  <a:srgbClr val="04345C"/>
                </a:solidFill>
                <a:latin typeface="Josefin Sans"/>
                <a:ea typeface="Josefin Sans"/>
                <a:cs typeface="Josefin Sans"/>
                <a:sym typeface="Josefin Sans"/>
                <a:hlinkClick r:id="rId5" tooltip="https://scholar.google.com/citations?view_op=view_citation&amp;hl=en&amp;user=b29zSgEAAAAJ&amp;citation_for_view=b29zSgEAAAAJ:roLk4NBRz8UC"/>
              </a:rPr>
              <a:t>A bibliometric review of research on international student mobilities in Asia with Scopus dataset between 1984 and 2019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69879">
            <a:off x="-880699" y="-984902"/>
            <a:ext cx="14062065" cy="14572088"/>
          </a:xfrm>
          <a:custGeom>
            <a:avLst/>
            <a:gdLst/>
            <a:ahLst/>
            <a:cxnLst/>
            <a:rect l="l" t="t" r="r" b="b"/>
            <a:pathLst>
              <a:path w="14062065" h="14572088">
                <a:moveTo>
                  <a:pt x="0" y="0"/>
                </a:moveTo>
                <a:lnTo>
                  <a:pt x="14062065" y="0"/>
                </a:lnTo>
                <a:lnTo>
                  <a:pt x="14062065" y="14572088"/>
                </a:lnTo>
                <a:lnTo>
                  <a:pt x="0" y="1457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1019175"/>
            <a:ext cx="1828800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PRACTICAL GUIDES - RESEARCH THEMES</a:t>
            </a:r>
          </a:p>
        </p:txBody>
      </p:sp>
      <p:sp>
        <p:nvSpPr>
          <p:cNvPr id="9" name="Freeform 9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126931" y="1658243"/>
            <a:ext cx="12034137" cy="7745800"/>
          </a:xfrm>
          <a:custGeom>
            <a:avLst/>
            <a:gdLst/>
            <a:ahLst/>
            <a:cxnLst/>
            <a:rect l="l" t="t" r="r" b="b"/>
            <a:pathLst>
              <a:path w="12034137" h="7745800">
                <a:moveTo>
                  <a:pt x="0" y="0"/>
                </a:moveTo>
                <a:lnTo>
                  <a:pt x="12034138" y="0"/>
                </a:lnTo>
                <a:lnTo>
                  <a:pt x="12034138" y="7745800"/>
                </a:lnTo>
                <a:lnTo>
                  <a:pt x="0" y="7745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848572" y="9544050"/>
            <a:ext cx="8590856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  <a:spcBef>
                <a:spcPct val="0"/>
              </a:spcBef>
            </a:pPr>
            <a:r>
              <a:rPr lang="en-US" sz="1200" spc="120">
                <a:solidFill>
                  <a:srgbClr val="04345C"/>
                </a:solidFill>
                <a:latin typeface="Josefin Sans"/>
                <a:ea typeface="Josefin Sans"/>
                <a:cs typeface="Josefin Sans"/>
                <a:sym typeface="Josefin Sans"/>
                <a:hlinkClick r:id="rId5" tooltip="https://scholar.google.com/citations?view_op=view_citation&amp;hl=en&amp;user=b29zSgEAAAAJ&amp;citation_for_view=b29zSgEAAAAJ:M3NEmzRMIkIC"/>
              </a:rPr>
              <a:t>Science mapping the knowledge base on microlearning: using Scopus database between 2002 and 2021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69879">
            <a:off x="-880699" y="-984902"/>
            <a:ext cx="14062065" cy="14572088"/>
          </a:xfrm>
          <a:custGeom>
            <a:avLst/>
            <a:gdLst/>
            <a:ahLst/>
            <a:cxnLst/>
            <a:rect l="l" t="t" r="r" b="b"/>
            <a:pathLst>
              <a:path w="14062065" h="14572088">
                <a:moveTo>
                  <a:pt x="0" y="0"/>
                </a:moveTo>
                <a:lnTo>
                  <a:pt x="14062065" y="0"/>
                </a:lnTo>
                <a:lnTo>
                  <a:pt x="14062065" y="14572088"/>
                </a:lnTo>
                <a:lnTo>
                  <a:pt x="0" y="1457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1019175"/>
            <a:ext cx="1828800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PRACTICAL GUIDES - RESEARCH THEMES</a:t>
            </a:r>
          </a:p>
        </p:txBody>
      </p:sp>
      <p:sp>
        <p:nvSpPr>
          <p:cNvPr id="9" name="Freeform 9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101467" y="1485900"/>
            <a:ext cx="12972853" cy="7981826"/>
          </a:xfrm>
          <a:custGeom>
            <a:avLst/>
            <a:gdLst/>
            <a:ahLst/>
            <a:cxnLst/>
            <a:rect l="l" t="t" r="r" b="b"/>
            <a:pathLst>
              <a:path w="12972853" h="7981826">
                <a:moveTo>
                  <a:pt x="0" y="0"/>
                </a:moveTo>
                <a:lnTo>
                  <a:pt x="12972853" y="0"/>
                </a:lnTo>
                <a:lnTo>
                  <a:pt x="12972853" y="7981826"/>
                </a:lnTo>
                <a:lnTo>
                  <a:pt x="0" y="7981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87" b="-5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124176" y="9544050"/>
            <a:ext cx="10039648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  <a:spcBef>
                <a:spcPct val="0"/>
              </a:spcBef>
            </a:pPr>
            <a:r>
              <a:rPr lang="en-US" sz="1200" spc="120">
                <a:solidFill>
                  <a:srgbClr val="04345C"/>
                </a:solidFill>
                <a:latin typeface="Josefin Sans"/>
                <a:ea typeface="Josefin Sans"/>
                <a:cs typeface="Josefin Sans"/>
                <a:sym typeface="Josefin Sans"/>
                <a:hlinkClick r:id="rId5" tooltip="https://scholar.google.com/citations?view_op=view_citation&amp;hl=en&amp;user=b29zSgEAAAAJ&amp;citation_for_view=b29zSgEAAAAJ:roLk4NBRz8UC"/>
              </a:rPr>
              <a:t>A bibliometric review of research on international student mobilities in Asia with Scopus dataset between 1984 and 2019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69879">
            <a:off x="-880699" y="-984902"/>
            <a:ext cx="14062065" cy="14572088"/>
          </a:xfrm>
          <a:custGeom>
            <a:avLst/>
            <a:gdLst/>
            <a:ahLst/>
            <a:cxnLst/>
            <a:rect l="l" t="t" r="r" b="b"/>
            <a:pathLst>
              <a:path w="14062065" h="14572088">
                <a:moveTo>
                  <a:pt x="0" y="0"/>
                </a:moveTo>
                <a:lnTo>
                  <a:pt x="14062065" y="0"/>
                </a:lnTo>
                <a:lnTo>
                  <a:pt x="14062065" y="14572088"/>
                </a:lnTo>
                <a:lnTo>
                  <a:pt x="0" y="1457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39563" y="1019175"/>
            <a:ext cx="1601973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PRACTICAL GUIDES - TAXONOMY</a:t>
            </a:r>
          </a:p>
        </p:txBody>
      </p:sp>
      <p:sp>
        <p:nvSpPr>
          <p:cNvPr id="9" name="Freeform 9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724041" y="9544050"/>
            <a:ext cx="8747026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  <a:spcBef>
                <a:spcPct val="0"/>
              </a:spcBef>
            </a:pPr>
            <a:r>
              <a:rPr lang="en-US" sz="1200" b="1" spc="12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  <a:hlinkClick r:id="rId4" tooltip="https://scholar.google.com/citations?view_op=view_citation&amp;hl=en&amp;user=b29zSgEAAAAJ&amp;citation_for_view=b29zSgEAAAAJ:M3NEmzRMIkIC"/>
              </a:rPr>
              <a:t>Science mapping the knowledge base on microlearning: using Scopus database between 2002 and 2021</a:t>
            </a:r>
          </a:p>
        </p:txBody>
      </p:sp>
      <p:sp>
        <p:nvSpPr>
          <p:cNvPr id="12" name="Freeform 12"/>
          <p:cNvSpPr/>
          <p:nvPr/>
        </p:nvSpPr>
        <p:spPr>
          <a:xfrm>
            <a:off x="5315167" y="1567755"/>
            <a:ext cx="7810066" cy="7690545"/>
          </a:xfrm>
          <a:custGeom>
            <a:avLst/>
            <a:gdLst/>
            <a:ahLst/>
            <a:cxnLst/>
            <a:rect l="l" t="t" r="r" b="b"/>
            <a:pathLst>
              <a:path w="7810066" h="7690545">
                <a:moveTo>
                  <a:pt x="0" y="0"/>
                </a:moveTo>
                <a:lnTo>
                  <a:pt x="7810066" y="0"/>
                </a:lnTo>
                <a:lnTo>
                  <a:pt x="7810066" y="7690545"/>
                </a:lnTo>
                <a:lnTo>
                  <a:pt x="0" y="76905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26" r="-2815" b="-253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69879">
            <a:off x="-880699" y="-984902"/>
            <a:ext cx="14062065" cy="14572088"/>
          </a:xfrm>
          <a:custGeom>
            <a:avLst/>
            <a:gdLst/>
            <a:ahLst/>
            <a:cxnLst/>
            <a:rect l="l" t="t" r="r" b="b"/>
            <a:pathLst>
              <a:path w="14062065" h="14572088">
                <a:moveTo>
                  <a:pt x="0" y="0"/>
                </a:moveTo>
                <a:lnTo>
                  <a:pt x="14062065" y="0"/>
                </a:lnTo>
                <a:lnTo>
                  <a:pt x="14062065" y="14572088"/>
                </a:lnTo>
                <a:lnTo>
                  <a:pt x="0" y="1457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833399" y="0"/>
            <a:ext cx="10392849" cy="10287000"/>
          </a:xfrm>
          <a:custGeom>
            <a:avLst/>
            <a:gdLst/>
            <a:ahLst/>
            <a:cxnLst/>
            <a:rect l="l" t="t" r="r" b="b"/>
            <a:pathLst>
              <a:path w="10392849" h="10287000">
                <a:moveTo>
                  <a:pt x="0" y="0"/>
                </a:moveTo>
                <a:lnTo>
                  <a:pt x="10392848" y="0"/>
                </a:lnTo>
                <a:lnTo>
                  <a:pt x="103928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749023" y="354788"/>
            <a:ext cx="641340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PRACTICAL GUIDES</a:t>
            </a:r>
          </a:p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 - TOPICS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61067" y="9646792"/>
            <a:ext cx="407228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  <a:spcBef>
                <a:spcPct val="0"/>
              </a:spcBef>
            </a:pPr>
            <a:r>
              <a:rPr lang="en-US" sz="1200" b="1" spc="12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  <a:hlinkClick r:id="rId5" tooltip="https://scholar.google.com/citations?view_op=view_citation&amp;hl=en&amp;user=b29zSgEAAAAJ&amp;citation_for_view=b29zSgEAAAAJ:M3NEmzRMIkIC"/>
              </a:rPr>
              <a:t>Science mapping the knowledge base on microlearning: using Scopus database between 2002 and 2021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92641">
            <a:off x="1853217" y="-2526377"/>
            <a:ext cx="14137151" cy="14649897"/>
          </a:xfrm>
          <a:custGeom>
            <a:avLst/>
            <a:gdLst/>
            <a:ahLst/>
            <a:cxnLst/>
            <a:rect l="l" t="t" r="r" b="b"/>
            <a:pathLst>
              <a:path w="14137151" h="14649897">
                <a:moveTo>
                  <a:pt x="0" y="0"/>
                </a:moveTo>
                <a:lnTo>
                  <a:pt x="14137150" y="0"/>
                </a:lnTo>
                <a:lnTo>
                  <a:pt x="14137150" y="14649897"/>
                </a:lnTo>
                <a:lnTo>
                  <a:pt x="0" y="14649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816729" y="5468715"/>
            <a:ext cx="5328508" cy="5521770"/>
          </a:xfrm>
          <a:custGeom>
            <a:avLst/>
            <a:gdLst/>
            <a:ahLst/>
            <a:cxnLst/>
            <a:rect l="l" t="t" r="r" b="b"/>
            <a:pathLst>
              <a:path w="5328508" h="5521770">
                <a:moveTo>
                  <a:pt x="0" y="0"/>
                </a:moveTo>
                <a:lnTo>
                  <a:pt x="5328508" y="0"/>
                </a:lnTo>
                <a:lnTo>
                  <a:pt x="5328508" y="5521770"/>
                </a:lnTo>
                <a:lnTo>
                  <a:pt x="0" y="552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8884" y="8667750"/>
            <a:ext cx="2306858" cy="2390526"/>
          </a:xfrm>
          <a:custGeom>
            <a:avLst/>
            <a:gdLst/>
            <a:ahLst/>
            <a:cxnLst/>
            <a:rect l="l" t="t" r="r" b="b"/>
            <a:pathLst>
              <a:path w="2306858" h="2390526">
                <a:moveTo>
                  <a:pt x="0" y="0"/>
                </a:moveTo>
                <a:lnTo>
                  <a:pt x="2306858" y="0"/>
                </a:lnTo>
                <a:lnTo>
                  <a:pt x="2306858" y="2390526"/>
                </a:lnTo>
                <a:lnTo>
                  <a:pt x="0" y="2390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2967898" y="-2126071"/>
            <a:ext cx="6088708" cy="6309542"/>
          </a:xfrm>
          <a:custGeom>
            <a:avLst/>
            <a:gdLst/>
            <a:ahLst/>
            <a:cxnLst/>
            <a:rect l="l" t="t" r="r" b="b"/>
            <a:pathLst>
              <a:path w="6088708" h="6309542">
                <a:moveTo>
                  <a:pt x="0" y="0"/>
                </a:moveTo>
                <a:lnTo>
                  <a:pt x="6088708" y="0"/>
                </a:lnTo>
                <a:lnTo>
                  <a:pt x="6088708" y="6309542"/>
                </a:lnTo>
                <a:lnTo>
                  <a:pt x="0" y="6309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49029">
            <a:off x="16729013" y="2010975"/>
            <a:ext cx="1828804" cy="1895134"/>
          </a:xfrm>
          <a:custGeom>
            <a:avLst/>
            <a:gdLst/>
            <a:ahLst/>
            <a:cxnLst/>
            <a:rect l="l" t="t" r="r" b="b"/>
            <a:pathLst>
              <a:path w="1828804" h="1895134">
                <a:moveTo>
                  <a:pt x="0" y="0"/>
                </a:moveTo>
                <a:lnTo>
                  <a:pt x="1828804" y="0"/>
                </a:lnTo>
                <a:lnTo>
                  <a:pt x="1828804" y="1895134"/>
                </a:lnTo>
                <a:lnTo>
                  <a:pt x="0" y="1895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687800" y="1028700"/>
            <a:ext cx="571500" cy="57150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BD4C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52400" y="8077200"/>
            <a:ext cx="1181100" cy="118110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BD4C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68333" y="4543822"/>
            <a:ext cx="12951335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399">
                <a:solidFill>
                  <a:srgbClr val="6BD4CD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RESEARCH GAP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69879">
            <a:off x="-880699" y="-984902"/>
            <a:ext cx="14062065" cy="14572088"/>
          </a:xfrm>
          <a:custGeom>
            <a:avLst/>
            <a:gdLst/>
            <a:ahLst/>
            <a:cxnLst/>
            <a:rect l="l" t="t" r="r" b="b"/>
            <a:pathLst>
              <a:path w="14062065" h="14572088">
                <a:moveTo>
                  <a:pt x="0" y="0"/>
                </a:moveTo>
                <a:lnTo>
                  <a:pt x="14062065" y="0"/>
                </a:lnTo>
                <a:lnTo>
                  <a:pt x="14062065" y="14572088"/>
                </a:lnTo>
                <a:lnTo>
                  <a:pt x="0" y="1457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874600" y="354788"/>
            <a:ext cx="641340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PRACTICAL GUIDES</a:t>
            </a:r>
          </a:p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 - TOPICS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61067" y="9646792"/>
            <a:ext cx="407228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  <a:spcBef>
                <a:spcPct val="0"/>
              </a:spcBef>
            </a:pPr>
            <a:r>
              <a:rPr lang="en-US" sz="1200" b="1" spc="12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  <a:hlinkClick r:id="rId4" tooltip="https://scholar.google.com/citations?view_op=view_citation&amp;hl=en&amp;user=b29zSgEAAAAJ&amp;citation_for_view=b29zSgEAAAAJ:M3NEmzRMIkIC"/>
              </a:rPr>
              <a:t>Science mapping the knowledge base on microlearning: using Scopus database between 2002 and 2021</a:t>
            </a:r>
          </a:p>
        </p:txBody>
      </p:sp>
      <p:sp>
        <p:nvSpPr>
          <p:cNvPr id="12" name="Freeform 12"/>
          <p:cNvSpPr/>
          <p:nvPr/>
        </p:nvSpPr>
        <p:spPr>
          <a:xfrm>
            <a:off x="-37898" y="0"/>
            <a:ext cx="12376462" cy="10287000"/>
          </a:xfrm>
          <a:custGeom>
            <a:avLst/>
            <a:gdLst/>
            <a:ahLst/>
            <a:cxnLst/>
            <a:rect l="l" t="t" r="r" b="b"/>
            <a:pathLst>
              <a:path w="12376462" h="10287000">
                <a:moveTo>
                  <a:pt x="0" y="0"/>
                </a:moveTo>
                <a:lnTo>
                  <a:pt x="12376462" y="0"/>
                </a:lnTo>
                <a:lnTo>
                  <a:pt x="123764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3" r="-3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69879">
            <a:off x="-880699" y="-984902"/>
            <a:ext cx="14062065" cy="14572088"/>
          </a:xfrm>
          <a:custGeom>
            <a:avLst/>
            <a:gdLst/>
            <a:ahLst/>
            <a:cxnLst/>
            <a:rect l="l" t="t" r="r" b="b"/>
            <a:pathLst>
              <a:path w="14062065" h="14572088">
                <a:moveTo>
                  <a:pt x="0" y="0"/>
                </a:moveTo>
                <a:lnTo>
                  <a:pt x="14062065" y="0"/>
                </a:lnTo>
                <a:lnTo>
                  <a:pt x="14062065" y="14572088"/>
                </a:lnTo>
                <a:lnTo>
                  <a:pt x="0" y="1457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4365">
            <a:off x="12407379" y="3834997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3" y="0"/>
                </a:lnTo>
                <a:lnTo>
                  <a:pt x="6197943" y="6422739"/>
                </a:lnTo>
                <a:lnTo>
                  <a:pt x="0" y="642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152128">
            <a:off x="17458481" y="6618861"/>
            <a:ext cx="2085489" cy="2161129"/>
          </a:xfrm>
          <a:custGeom>
            <a:avLst/>
            <a:gdLst/>
            <a:ahLst/>
            <a:cxnLst/>
            <a:rect l="l" t="t" r="r" b="b"/>
            <a:pathLst>
              <a:path w="2085489" h="2161129">
                <a:moveTo>
                  <a:pt x="0" y="0"/>
                </a:moveTo>
                <a:lnTo>
                  <a:pt x="2085489" y="0"/>
                </a:lnTo>
                <a:lnTo>
                  <a:pt x="2085489" y="2161129"/>
                </a:lnTo>
                <a:lnTo>
                  <a:pt x="0" y="216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251425">
            <a:off x="744888" y="-1480292"/>
            <a:ext cx="2535307" cy="2627261"/>
          </a:xfrm>
          <a:custGeom>
            <a:avLst/>
            <a:gdLst/>
            <a:ahLst/>
            <a:cxnLst/>
            <a:rect l="l" t="t" r="r" b="b"/>
            <a:pathLst>
              <a:path w="2535307" h="2627261">
                <a:moveTo>
                  <a:pt x="0" y="0"/>
                </a:moveTo>
                <a:lnTo>
                  <a:pt x="2535307" y="0"/>
                </a:lnTo>
                <a:lnTo>
                  <a:pt x="2535307" y="2627261"/>
                </a:lnTo>
                <a:lnTo>
                  <a:pt x="0" y="262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10565755" cy="10287000"/>
          </a:xfrm>
          <a:custGeom>
            <a:avLst/>
            <a:gdLst/>
            <a:ahLst/>
            <a:cxnLst/>
            <a:rect l="l" t="t" r="r" b="b"/>
            <a:pathLst>
              <a:path w="10565755" h="10287000">
                <a:moveTo>
                  <a:pt x="0" y="0"/>
                </a:moveTo>
                <a:lnTo>
                  <a:pt x="10565755" y="0"/>
                </a:lnTo>
                <a:lnTo>
                  <a:pt x="105657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845900" y="137609"/>
            <a:ext cx="641340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PRACTICAL GUIDES</a:t>
            </a:r>
          </a:p>
          <a:p>
            <a:pPr algn="ctr">
              <a:lnSpc>
                <a:spcPts val="3600"/>
              </a:lnSpc>
            </a:pPr>
            <a:r>
              <a:rPr lang="en-US" sz="3000" b="1" spc="30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 - SUGGESTION TOPICS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86669" y="9544050"/>
            <a:ext cx="407228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</a:pPr>
            <a:r>
              <a:rPr lang="en-US" sz="1200" b="1" spc="12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  <a:hlinkClick r:id="rId5" tooltip="https://scholar.google.com/citations?view_op=view_citation&amp;hl=en&amp;user=b29zSgEAAAAJ&amp;citation_for_view=b29zSgEAAAAJ:M3NEmzRMIkIC"/>
              </a:rPr>
              <a:t>What do we know and what should</a:t>
            </a:r>
          </a:p>
          <a:p>
            <a:pPr algn="ctr">
              <a:lnSpc>
                <a:spcPts val="1439"/>
              </a:lnSpc>
            </a:pPr>
            <a:r>
              <a:rPr lang="en-US" sz="1200" b="1" spc="12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  <a:hlinkClick r:id="rId5" tooltip="https://scholar.google.com/citations?view_op=view_citation&amp;hl=en&amp;user=b29zSgEAAAAJ&amp;citation_for_view=b29zSgEAAAAJ:M3NEmzRMIkIC"/>
              </a:rPr>
              <a:t>we research about employer</a:t>
            </a:r>
            <a:r>
              <a:rPr lang="en-US" sz="1200" spc="120">
                <a:solidFill>
                  <a:srgbClr val="04345C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1200" b="1" spc="12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  <a:hlinkClick r:id="rId5" tooltip="https://scholar.google.com/citations?view_op=view_citation&amp;hl=en&amp;user=b29zSgEAAAAJ&amp;citation_for_view=b29zSgEAAAAJ:M3NEmzRMIkIC"/>
              </a:rPr>
              <a:t>brand? </a:t>
            </a:r>
          </a:p>
          <a:p>
            <a:pPr algn="ctr">
              <a:lnSpc>
                <a:spcPts val="1439"/>
              </a:lnSpc>
              <a:spcBef>
                <a:spcPct val="0"/>
              </a:spcBef>
            </a:pPr>
            <a:r>
              <a:rPr lang="en-US" sz="1200" b="1" spc="120">
                <a:solidFill>
                  <a:srgbClr val="04345C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  <a:hlinkClick r:id="rId5" tooltip="https://scholar.google.com/citations?view_op=view_citation&amp;hl=en&amp;user=b29zSgEAAAAJ&amp;citation_for_view=b29zSgEAAAAJ:M3NEmzRMIkIC"/>
              </a:rPr>
              <a:t>A bibliometric analysis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10836">
            <a:off x="-3311325" y="-3250085"/>
            <a:ext cx="9403949" cy="9745025"/>
          </a:xfrm>
          <a:custGeom>
            <a:avLst/>
            <a:gdLst/>
            <a:ahLst/>
            <a:cxnLst/>
            <a:rect l="l" t="t" r="r" b="b"/>
            <a:pathLst>
              <a:path w="9403949" h="9745025">
                <a:moveTo>
                  <a:pt x="0" y="0"/>
                </a:moveTo>
                <a:lnTo>
                  <a:pt x="9403950" y="0"/>
                </a:lnTo>
                <a:lnTo>
                  <a:pt x="9403950" y="9745025"/>
                </a:lnTo>
                <a:lnTo>
                  <a:pt x="0" y="9745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343398">
            <a:off x="13743895" y="-2598699"/>
            <a:ext cx="6197943" cy="6422739"/>
          </a:xfrm>
          <a:custGeom>
            <a:avLst/>
            <a:gdLst/>
            <a:ahLst/>
            <a:cxnLst/>
            <a:rect l="l" t="t" r="r" b="b"/>
            <a:pathLst>
              <a:path w="6197943" h="6422739">
                <a:moveTo>
                  <a:pt x="0" y="0"/>
                </a:moveTo>
                <a:lnTo>
                  <a:pt x="6197942" y="0"/>
                </a:lnTo>
                <a:lnTo>
                  <a:pt x="6197942" y="6422738"/>
                </a:lnTo>
                <a:lnTo>
                  <a:pt x="0" y="6422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077988">
            <a:off x="-1639595" y="5792955"/>
            <a:ext cx="5037123" cy="5219817"/>
          </a:xfrm>
          <a:custGeom>
            <a:avLst/>
            <a:gdLst/>
            <a:ahLst/>
            <a:cxnLst/>
            <a:rect l="l" t="t" r="r" b="b"/>
            <a:pathLst>
              <a:path w="5037123" h="5219817">
                <a:moveTo>
                  <a:pt x="0" y="0"/>
                </a:moveTo>
                <a:lnTo>
                  <a:pt x="5037123" y="0"/>
                </a:lnTo>
                <a:lnTo>
                  <a:pt x="5037123" y="5219817"/>
                </a:lnTo>
                <a:lnTo>
                  <a:pt x="0" y="5219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056" y="612670"/>
            <a:ext cx="1348756" cy="134875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34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62100" y="1078113"/>
            <a:ext cx="6667900" cy="3049585"/>
            <a:chOff x="0" y="0"/>
            <a:chExt cx="8890533" cy="4066113"/>
          </a:xfrm>
        </p:grpSpPr>
        <p:sp>
          <p:nvSpPr>
            <p:cNvPr id="10" name="Freeform 10"/>
            <p:cNvSpPr/>
            <p:nvPr/>
          </p:nvSpPr>
          <p:spPr>
            <a:xfrm>
              <a:off x="3431292" y="0"/>
              <a:ext cx="2027950" cy="2101503"/>
            </a:xfrm>
            <a:custGeom>
              <a:avLst/>
              <a:gdLst/>
              <a:ahLst/>
              <a:cxnLst/>
              <a:rect l="l" t="t" r="r" b="b"/>
              <a:pathLst>
                <a:path w="2027950" h="2101503">
                  <a:moveTo>
                    <a:pt x="0" y="0"/>
                  </a:moveTo>
                  <a:lnTo>
                    <a:pt x="2027950" y="0"/>
                  </a:lnTo>
                  <a:lnTo>
                    <a:pt x="2027950" y="2101503"/>
                  </a:lnTo>
                  <a:lnTo>
                    <a:pt x="0" y="2101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609503"/>
              <a:ext cx="8890533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 spc="359">
                  <a:solidFill>
                    <a:srgbClr val="04345C"/>
                  </a:solidFill>
                  <a:latin typeface="Josefin Sans Semi-Bold"/>
                  <a:ea typeface="Josefin Sans Semi-Bold"/>
                  <a:cs typeface="Josefin Sans Semi-Bold"/>
                  <a:sym typeface="Josefin Sans Semi-Bold"/>
                </a:rPr>
                <a:t>LITERATURE REVIEW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498106"/>
              <a:ext cx="8890533" cy="596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600">
                  <a:solidFill>
                    <a:srgbClr val="04345C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(including identify research gaps)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4016089" y="604406"/>
              <a:ext cx="858356" cy="892690"/>
            </a:xfrm>
            <a:custGeom>
              <a:avLst/>
              <a:gdLst/>
              <a:ahLst/>
              <a:cxnLst/>
              <a:rect l="l" t="t" r="r" b="b"/>
              <a:pathLst>
                <a:path w="858356" h="892690">
                  <a:moveTo>
                    <a:pt x="0" y="0"/>
                  </a:moveTo>
                  <a:lnTo>
                    <a:pt x="858356" y="0"/>
                  </a:lnTo>
                  <a:lnTo>
                    <a:pt x="858356" y="892690"/>
                  </a:lnTo>
                  <a:lnTo>
                    <a:pt x="0" y="892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62100" y="5566371"/>
            <a:ext cx="6667900" cy="3049585"/>
            <a:chOff x="0" y="0"/>
            <a:chExt cx="8890533" cy="4066113"/>
          </a:xfrm>
        </p:grpSpPr>
        <p:sp>
          <p:nvSpPr>
            <p:cNvPr id="15" name="Freeform 15"/>
            <p:cNvSpPr/>
            <p:nvPr/>
          </p:nvSpPr>
          <p:spPr>
            <a:xfrm>
              <a:off x="3431292" y="0"/>
              <a:ext cx="2027950" cy="2101503"/>
            </a:xfrm>
            <a:custGeom>
              <a:avLst/>
              <a:gdLst/>
              <a:ahLst/>
              <a:cxnLst/>
              <a:rect l="l" t="t" r="r" b="b"/>
              <a:pathLst>
                <a:path w="2027950" h="2101503">
                  <a:moveTo>
                    <a:pt x="0" y="0"/>
                  </a:moveTo>
                  <a:lnTo>
                    <a:pt x="2027950" y="0"/>
                  </a:lnTo>
                  <a:lnTo>
                    <a:pt x="2027950" y="2101503"/>
                  </a:lnTo>
                  <a:lnTo>
                    <a:pt x="0" y="2101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609503"/>
              <a:ext cx="8890533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 spc="359">
                  <a:solidFill>
                    <a:srgbClr val="04345C"/>
                  </a:solidFill>
                  <a:latin typeface="Josefin Sans Semi-Bold"/>
                  <a:ea typeface="Josefin Sans Semi-Bold"/>
                  <a:cs typeface="Josefin Sans Semi-Bold"/>
                  <a:sym typeface="Josefin Sans Semi-Bold"/>
                </a:rPr>
                <a:t>PUBLICATION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498106"/>
              <a:ext cx="8890533" cy="596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016089" y="670290"/>
              <a:ext cx="858356" cy="892690"/>
            </a:xfrm>
            <a:custGeom>
              <a:avLst/>
              <a:gdLst/>
              <a:ahLst/>
              <a:cxnLst/>
              <a:rect l="l" t="t" r="r" b="b"/>
              <a:pathLst>
                <a:path w="858356" h="892690">
                  <a:moveTo>
                    <a:pt x="0" y="0"/>
                  </a:moveTo>
                  <a:lnTo>
                    <a:pt x="858356" y="0"/>
                  </a:lnTo>
                  <a:lnTo>
                    <a:pt x="858356" y="892690"/>
                  </a:lnTo>
                  <a:lnTo>
                    <a:pt x="0" y="892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422017" y="1531418"/>
            <a:ext cx="643767" cy="669517"/>
          </a:xfrm>
          <a:custGeom>
            <a:avLst/>
            <a:gdLst/>
            <a:ahLst/>
            <a:cxnLst/>
            <a:rect l="l" t="t" r="r" b="b"/>
            <a:pathLst>
              <a:path w="643767" h="669517">
                <a:moveTo>
                  <a:pt x="0" y="0"/>
                </a:moveTo>
                <a:lnTo>
                  <a:pt x="643767" y="0"/>
                </a:lnTo>
                <a:lnTo>
                  <a:pt x="643767" y="669517"/>
                </a:lnTo>
                <a:lnTo>
                  <a:pt x="0" y="669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983419" y="5615784"/>
            <a:ext cx="1520962" cy="1576127"/>
          </a:xfrm>
          <a:custGeom>
            <a:avLst/>
            <a:gdLst/>
            <a:ahLst/>
            <a:cxnLst/>
            <a:rect l="l" t="t" r="r" b="b"/>
            <a:pathLst>
              <a:path w="1520962" h="1576127">
                <a:moveTo>
                  <a:pt x="0" y="0"/>
                </a:moveTo>
                <a:lnTo>
                  <a:pt x="1520963" y="0"/>
                </a:lnTo>
                <a:lnTo>
                  <a:pt x="1520963" y="1576127"/>
                </a:lnTo>
                <a:lnTo>
                  <a:pt x="0" y="1576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2064611">
            <a:off x="17237823" y="7391689"/>
            <a:ext cx="1287179" cy="1333864"/>
          </a:xfrm>
          <a:custGeom>
            <a:avLst/>
            <a:gdLst/>
            <a:ahLst/>
            <a:cxnLst/>
            <a:rect l="l" t="t" r="r" b="b"/>
            <a:pathLst>
              <a:path w="1287179" h="1333864">
                <a:moveTo>
                  <a:pt x="0" y="0"/>
                </a:moveTo>
                <a:lnTo>
                  <a:pt x="1287179" y="0"/>
                </a:lnTo>
                <a:lnTo>
                  <a:pt x="1287179" y="1333864"/>
                </a:lnTo>
                <a:lnTo>
                  <a:pt x="0" y="1333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976758" y="785508"/>
            <a:ext cx="5866108" cy="8758542"/>
          </a:xfrm>
          <a:custGeom>
            <a:avLst/>
            <a:gdLst/>
            <a:ahLst/>
            <a:cxnLst/>
            <a:rect l="l" t="t" r="r" b="b"/>
            <a:pathLst>
              <a:path w="5866108" h="8758542">
                <a:moveTo>
                  <a:pt x="0" y="0"/>
                </a:moveTo>
                <a:lnTo>
                  <a:pt x="5866108" y="0"/>
                </a:lnTo>
                <a:lnTo>
                  <a:pt x="5866108" y="8758542"/>
                </a:lnTo>
                <a:lnTo>
                  <a:pt x="0" y="87585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45" r="-49478" b="-24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04349">
            <a:off x="-3697437" y="-743107"/>
            <a:ext cx="8880774" cy="9202874"/>
          </a:xfrm>
          <a:custGeom>
            <a:avLst/>
            <a:gdLst/>
            <a:ahLst/>
            <a:cxnLst/>
            <a:rect l="l" t="t" r="r" b="b"/>
            <a:pathLst>
              <a:path w="8880774" h="9202874">
                <a:moveTo>
                  <a:pt x="0" y="0"/>
                </a:moveTo>
                <a:lnTo>
                  <a:pt x="8880774" y="0"/>
                </a:lnTo>
                <a:lnTo>
                  <a:pt x="8880774" y="9202874"/>
                </a:lnTo>
                <a:lnTo>
                  <a:pt x="0" y="920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375633">
            <a:off x="-489467" y="7372231"/>
            <a:ext cx="4693285" cy="4863507"/>
          </a:xfrm>
          <a:custGeom>
            <a:avLst/>
            <a:gdLst/>
            <a:ahLst/>
            <a:cxnLst/>
            <a:rect l="l" t="t" r="r" b="b"/>
            <a:pathLst>
              <a:path w="4693285" h="4863507">
                <a:moveTo>
                  <a:pt x="0" y="0"/>
                </a:moveTo>
                <a:lnTo>
                  <a:pt x="4693284" y="0"/>
                </a:lnTo>
                <a:lnTo>
                  <a:pt x="4693284" y="4863507"/>
                </a:lnTo>
                <a:lnTo>
                  <a:pt x="0" y="4863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420793">
            <a:off x="10604897" y="-4495251"/>
            <a:ext cx="9951332" cy="10312261"/>
          </a:xfrm>
          <a:custGeom>
            <a:avLst/>
            <a:gdLst/>
            <a:ahLst/>
            <a:cxnLst/>
            <a:rect l="l" t="t" r="r" b="b"/>
            <a:pathLst>
              <a:path w="9951332" h="10312261">
                <a:moveTo>
                  <a:pt x="0" y="0"/>
                </a:moveTo>
                <a:lnTo>
                  <a:pt x="9951332" y="0"/>
                </a:lnTo>
                <a:lnTo>
                  <a:pt x="9951332" y="10312261"/>
                </a:lnTo>
                <a:lnTo>
                  <a:pt x="0" y="10312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26155">
            <a:off x="14550252" y="5010054"/>
            <a:ext cx="6599197" cy="6838546"/>
          </a:xfrm>
          <a:custGeom>
            <a:avLst/>
            <a:gdLst/>
            <a:ahLst/>
            <a:cxnLst/>
            <a:rect l="l" t="t" r="r" b="b"/>
            <a:pathLst>
              <a:path w="6599197" h="6838546">
                <a:moveTo>
                  <a:pt x="0" y="0"/>
                </a:moveTo>
                <a:lnTo>
                  <a:pt x="6599196" y="0"/>
                </a:lnTo>
                <a:lnTo>
                  <a:pt x="6599196" y="6838546"/>
                </a:lnTo>
                <a:lnTo>
                  <a:pt x="0" y="6838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42950" y="8972550"/>
            <a:ext cx="571500" cy="5715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BD4C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68750" y="-152400"/>
            <a:ext cx="1181100" cy="11811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BD4C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-152128">
            <a:off x="16847719" y="1207876"/>
            <a:ext cx="2880563" cy="2985039"/>
          </a:xfrm>
          <a:custGeom>
            <a:avLst/>
            <a:gdLst/>
            <a:ahLst/>
            <a:cxnLst/>
            <a:rect l="l" t="t" r="r" b="b"/>
            <a:pathLst>
              <a:path w="2880563" h="2985039">
                <a:moveTo>
                  <a:pt x="0" y="0"/>
                </a:moveTo>
                <a:lnTo>
                  <a:pt x="2880562" y="0"/>
                </a:lnTo>
                <a:lnTo>
                  <a:pt x="2880562" y="2985039"/>
                </a:lnTo>
                <a:lnTo>
                  <a:pt x="0" y="2985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8310751">
            <a:off x="-1159842" y="7320093"/>
            <a:ext cx="1797140" cy="1862321"/>
          </a:xfrm>
          <a:custGeom>
            <a:avLst/>
            <a:gdLst/>
            <a:ahLst/>
            <a:cxnLst/>
            <a:rect l="l" t="t" r="r" b="b"/>
            <a:pathLst>
              <a:path w="1797140" h="1862321">
                <a:moveTo>
                  <a:pt x="0" y="0"/>
                </a:moveTo>
                <a:lnTo>
                  <a:pt x="1797140" y="0"/>
                </a:lnTo>
                <a:lnTo>
                  <a:pt x="1797140" y="1862321"/>
                </a:lnTo>
                <a:lnTo>
                  <a:pt x="0" y="1862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5127218" y="3062883"/>
            <a:ext cx="7868050" cy="2080617"/>
            <a:chOff x="0" y="0"/>
            <a:chExt cx="10490733" cy="277415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10490733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59781"/>
              <a:ext cx="10490733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359">
                  <a:solidFill>
                    <a:srgbClr val="6BD4CD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THANK YOU FOR LISTENING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41641" y="0"/>
            <a:ext cx="13670265" cy="10287000"/>
          </a:xfrm>
          <a:custGeom>
            <a:avLst/>
            <a:gdLst/>
            <a:ahLst/>
            <a:cxnLst/>
            <a:rect l="l" t="t" r="r" b="b"/>
            <a:pathLst>
              <a:path w="13670265" h="10287000">
                <a:moveTo>
                  <a:pt x="0" y="0"/>
                </a:moveTo>
                <a:lnTo>
                  <a:pt x="13670264" y="0"/>
                </a:lnTo>
                <a:lnTo>
                  <a:pt x="136702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9" r="-18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2787" y="0"/>
            <a:ext cx="13850562" cy="10287000"/>
          </a:xfrm>
          <a:custGeom>
            <a:avLst/>
            <a:gdLst/>
            <a:ahLst/>
            <a:cxnLst/>
            <a:rect l="l" t="t" r="r" b="b"/>
            <a:pathLst>
              <a:path w="13850562" h="10287000">
                <a:moveTo>
                  <a:pt x="0" y="0"/>
                </a:moveTo>
                <a:lnTo>
                  <a:pt x="13850562" y="0"/>
                </a:lnTo>
                <a:lnTo>
                  <a:pt x="138505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" t="-353" b="-35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1646" y="0"/>
            <a:ext cx="13780575" cy="10287000"/>
          </a:xfrm>
          <a:custGeom>
            <a:avLst/>
            <a:gdLst/>
            <a:ahLst/>
            <a:cxnLst/>
            <a:rect l="l" t="t" r="r" b="b"/>
            <a:pathLst>
              <a:path w="13780575" h="10287000">
                <a:moveTo>
                  <a:pt x="0" y="0"/>
                </a:moveTo>
                <a:lnTo>
                  <a:pt x="13780575" y="0"/>
                </a:lnTo>
                <a:lnTo>
                  <a:pt x="137805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6" t="-28" b="-2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F8AED-3C29-D7F2-83BF-71D35C184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research paper&#10;&#10;Description automatically generated">
            <a:extLst>
              <a:ext uri="{FF2B5EF4-FFF2-40B4-BE49-F238E27FC236}">
                <a16:creationId xmlns:a16="http://schemas.microsoft.com/office/drawing/2014/main" id="{BBB0D50A-DE96-56A9-11AB-0A34E124A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0"/>
            <a:ext cx="13717098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62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158898-5317-740C-D3E3-E9DB50927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research paper&#10;&#10;Description automatically generated">
            <a:extLst>
              <a:ext uri="{FF2B5EF4-FFF2-40B4-BE49-F238E27FC236}">
                <a16:creationId xmlns:a16="http://schemas.microsoft.com/office/drawing/2014/main" id="{7A33070D-4E02-78A2-8B5B-593E13481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33350"/>
            <a:ext cx="13342248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00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532</Words>
  <Application>Microsoft Office PowerPoint</Application>
  <PresentationFormat>Custom</PresentationFormat>
  <Paragraphs>111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Josefin Sans Bold</vt:lpstr>
      <vt:lpstr>Josefin Sans Italics</vt:lpstr>
      <vt:lpstr>Aptos</vt:lpstr>
      <vt:lpstr>Josefin Sans</vt:lpstr>
      <vt:lpstr>Arial</vt:lpstr>
      <vt:lpstr>Josefin Sans Semi-Bold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#1 - VGU - Identify research gaps</dc:title>
  <cp:lastModifiedBy>Tri Nguyen</cp:lastModifiedBy>
  <cp:revision>8</cp:revision>
  <dcterms:created xsi:type="dcterms:W3CDTF">2006-08-16T00:00:00Z</dcterms:created>
  <dcterms:modified xsi:type="dcterms:W3CDTF">2024-12-19T08:39:53Z</dcterms:modified>
  <dc:identifier>DAGYY_zE-cE</dc:identifier>
</cp:coreProperties>
</file>